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86" r:id="rId4"/>
    <p:sldId id="268" r:id="rId5"/>
    <p:sldId id="269" r:id="rId6"/>
    <p:sldId id="273" r:id="rId7"/>
    <p:sldId id="270" r:id="rId8"/>
    <p:sldId id="261" r:id="rId9"/>
    <p:sldId id="274" r:id="rId10"/>
    <p:sldId id="275" r:id="rId11"/>
    <p:sldId id="283" r:id="rId12"/>
    <p:sldId id="278" r:id="rId13"/>
    <p:sldId id="260" r:id="rId14"/>
    <p:sldId id="288" r:id="rId15"/>
    <p:sldId id="289" r:id="rId16"/>
    <p:sldId id="287" r:id="rId17"/>
    <p:sldId id="263" r:id="rId18"/>
    <p:sldId id="279" r:id="rId19"/>
    <p:sldId id="284" r:id="rId20"/>
    <p:sldId id="280" r:id="rId21"/>
    <p:sldId id="266" r:id="rId22"/>
    <p:sldId id="264" r:id="rId23"/>
    <p:sldId id="265" r:id="rId24"/>
    <p:sldId id="281" r:id="rId25"/>
    <p:sldId id="258" r:id="rId26"/>
    <p:sldId id="271" r:id="rId27"/>
    <p:sldId id="259" r:id="rId28"/>
    <p:sldId id="276" r:id="rId29"/>
    <p:sldId id="282" r:id="rId30"/>
    <p:sldId id="285" r:id="rId31"/>
    <p:sldId id="272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CC"/>
    <a:srgbClr val="F0F0FF"/>
    <a:srgbClr val="DC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0" autoAdjust="0"/>
    <p:restoredTop sz="93218" autoAdjust="0"/>
  </p:normalViewPr>
  <p:slideViewPr>
    <p:cSldViewPr>
      <p:cViewPr varScale="1">
        <p:scale>
          <a:sx n="74" d="100"/>
          <a:sy n="74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6364A-BBC3-4178-9629-538768D853D4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683E2-E382-4896-B370-4A5E046B2C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888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Low Q2 tagger, </a:t>
            </a:r>
            <a:r>
              <a:rPr lang="en-US" dirty="0" err="1" smtClean="0"/>
              <a:t>Rosenbluth</a:t>
            </a:r>
            <a:r>
              <a:rPr lang="en-US" baseline="0" dirty="0" smtClean="0"/>
              <a:t> separation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8683E2-E382-4896-B370-4A5E046B2C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722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for pi, K, p; requirements</a:t>
            </a:r>
            <a:r>
              <a:rPr lang="en-US" baseline="0" dirty="0" smtClean="0"/>
              <a:t> for hadron and lepton particle identification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8683E2-E382-4896-B370-4A5E046B2C9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83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6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924800" cy="8002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91440" bIns="9144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53400" y="583287"/>
            <a:ext cx="853119" cy="36933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6B1D2-9F4A-4487-A4FC-D9A9DF316B4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2400" y="990600"/>
            <a:ext cx="88392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52400" y="6324600"/>
            <a:ext cx="88392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12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12837"/>
            <a:ext cx="3505200" cy="5059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6B1D2-9F4A-4487-A4FC-D9A9DF316B4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52400" y="990600"/>
            <a:ext cx="88392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733800" y="1112836"/>
            <a:ext cx="5257800" cy="5059363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52400" y="6324600"/>
            <a:ext cx="88392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2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6B1D2-9F4A-4487-A4FC-D9A9DF316B4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52400" y="990600"/>
            <a:ext cx="883920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52400" y="6324600"/>
            <a:ext cx="88392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872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6B1D2-9F4A-4487-A4FC-D9A9DF316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46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924800" cy="800219"/>
          </a:xfrm>
          <a:prstGeom prst="rect">
            <a:avLst/>
          </a:prstGeom>
          <a:noFill/>
          <a:ln w="38100">
            <a:noFill/>
          </a:ln>
        </p:spPr>
        <p:txBody>
          <a:bodyPr vert="horz" lIns="182880" tIns="91440" rIns="182880" bIns="9144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112837"/>
            <a:ext cx="7924800" cy="505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53400" y="621268"/>
            <a:ext cx="853119" cy="369332"/>
          </a:xfrm>
          <a:prstGeom prst="rect">
            <a:avLst/>
          </a:prstGeom>
        </p:spPr>
        <p:txBody>
          <a:bodyPr vert="horz" wrap="none" lIns="91440" tIns="91440" rIns="91440" bIns="91440" rtlCol="0" anchor="ctr">
            <a:spAutoFit/>
          </a:bodyPr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356350"/>
            <a:ext cx="883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Transverse Spin Physics at an EIC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5823" y="152400"/>
            <a:ext cx="670696" cy="492443"/>
          </a:xfrm>
          <a:prstGeom prst="rect">
            <a:avLst/>
          </a:prstGeom>
          <a:noFill/>
          <a:ln>
            <a:noFill/>
          </a:ln>
        </p:spPr>
        <p:txBody>
          <a:bodyPr vert="horz" wrap="none" lIns="182880" tIns="91440" rIns="182880" bIns="91440" rtlCol="0" anchor="ctr">
            <a:normAutofit/>
          </a:bodyPr>
          <a:lstStyle>
            <a:lvl1pPr algn="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0A6B1D2-9F4A-4487-A4FC-D9A9DF316B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4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90513" indent="-290513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692150" indent="-290513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6.emf"/><Relationship Id="rId7" Type="http://schemas.openxmlformats.org/officeDocument/2006/relationships/image" Target="../media/image51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0.png"/><Relationship Id="rId5" Type="http://schemas.openxmlformats.org/officeDocument/2006/relationships/image" Target="../media/image410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4.png"/><Relationship Id="rId7" Type="http://schemas.openxmlformats.org/officeDocument/2006/relationships/image" Target="../media/image89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3" Type="http://schemas.openxmlformats.org/officeDocument/2006/relationships/image" Target="../media/image530.png"/><Relationship Id="rId7" Type="http://schemas.openxmlformats.org/officeDocument/2006/relationships/image" Target="../media/image57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90.png"/><Relationship Id="rId5" Type="http://schemas.openxmlformats.org/officeDocument/2006/relationships/image" Target="../media/image551.png"/><Relationship Id="rId10" Type="http://schemas.openxmlformats.org/officeDocument/2006/relationships/image" Target="../media/image560.png"/><Relationship Id="rId4" Type="http://schemas.openxmlformats.org/officeDocument/2006/relationships/image" Target="../media/image540.png"/><Relationship Id="rId9" Type="http://schemas.openxmlformats.org/officeDocument/2006/relationships/image" Target="../media/image55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520.png"/><Relationship Id="rId7" Type="http://schemas.openxmlformats.org/officeDocument/2006/relationships/image" Target="../media/image660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0.png"/><Relationship Id="rId5" Type="http://schemas.openxmlformats.org/officeDocument/2006/relationships/image" Target="../media/image640.png"/><Relationship Id="rId10" Type="http://schemas.openxmlformats.org/officeDocument/2006/relationships/image" Target="../media/image98.png"/><Relationship Id="rId4" Type="http://schemas.openxmlformats.org/officeDocument/2006/relationships/image" Target="../media/image630.png"/><Relationship Id="rId9" Type="http://schemas.openxmlformats.org/officeDocument/2006/relationships/image" Target="../media/image56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23.emf"/><Relationship Id="rId7" Type="http://schemas.openxmlformats.org/officeDocument/2006/relationships/image" Target="../media/image260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0.png"/><Relationship Id="rId11" Type="http://schemas.openxmlformats.org/officeDocument/2006/relationships/image" Target="../media/image30.png"/><Relationship Id="rId5" Type="http://schemas.openxmlformats.org/officeDocument/2006/relationships/image" Target="../media/image240.png"/><Relationship Id="rId10" Type="http://schemas.openxmlformats.org/officeDocument/2006/relationships/image" Target="../media/image29.png"/><Relationship Id="rId4" Type="http://schemas.openxmlformats.org/officeDocument/2006/relationships/image" Target="../media/image24.emf"/><Relationship Id="rId9" Type="http://schemas.openxmlformats.org/officeDocument/2006/relationships/image" Target="../media/image2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4.emf"/><Relationship Id="rId7" Type="http://schemas.openxmlformats.org/officeDocument/2006/relationships/image" Target="../media/image42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11" Type="http://schemas.openxmlformats.org/officeDocument/2006/relationships/image" Target="../media/image29.png"/><Relationship Id="rId5" Type="http://schemas.openxmlformats.org/officeDocument/2006/relationships/image" Target="../media/image40.png"/><Relationship Id="rId10" Type="http://schemas.openxmlformats.org/officeDocument/2006/relationships/image" Target="../media/image280.png"/><Relationship Id="rId4" Type="http://schemas.openxmlformats.org/officeDocument/2006/relationships/image" Target="../media/image35.emf"/><Relationship Id="rId9" Type="http://schemas.openxmlformats.org/officeDocument/2006/relationships/image" Target="../media/image2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1470025"/>
          </a:xfrm>
        </p:spPr>
        <p:txBody>
          <a:bodyPr/>
          <a:lstStyle/>
          <a:p>
            <a:r>
              <a:rPr lang="en-US" b="1" dirty="0" smtClean="0"/>
              <a:t>Transverse Spin Physics</a:t>
            </a:r>
            <a:br>
              <a:rPr lang="en-US" b="1" dirty="0" smtClean="0"/>
            </a:br>
            <a:r>
              <a:rPr lang="en-US" b="1" dirty="0" smtClean="0"/>
              <a:t>with an Electron Ion Collider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Oleg </a:t>
            </a:r>
            <a:r>
              <a:rPr lang="en-US" dirty="0" err="1" smtClean="0"/>
              <a:t>Eyser</a:t>
            </a:r>
            <a:endParaRPr lang="en-US" dirty="0" smtClean="0"/>
          </a:p>
          <a:p>
            <a:r>
              <a:rPr lang="en-US" sz="2400" dirty="0" smtClean="0"/>
              <a:t>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International Workshop on Transverse </a:t>
            </a:r>
            <a:r>
              <a:rPr lang="en-US" sz="2400" dirty="0" err="1" smtClean="0"/>
              <a:t>Polarisation</a:t>
            </a:r>
            <a:r>
              <a:rPr lang="en-US" sz="2400" dirty="0" smtClean="0"/>
              <a:t> Phenomena in Hard Processes</a:t>
            </a:r>
          </a:p>
          <a:p>
            <a:r>
              <a:rPr lang="en-US" sz="2400" dirty="0" smtClean="0"/>
              <a:t>Chia, Cagliari, 2014</a:t>
            </a:r>
            <a:endParaRPr lang="en-US" sz="2400" dirty="0"/>
          </a:p>
        </p:txBody>
      </p:sp>
      <p:pic>
        <p:nvPicPr>
          <p:cNvPr id="1026" name="Picture 2" descr="http://www.bnl.gov/pga/images/Logo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5729469"/>
            <a:ext cx="2834640" cy="1037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cience.energy.gov/~/media/_/images/about/resources/logos/png/low-res/CMYK_Color-Seal_Green-Mark_SC_Horizont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5943676"/>
            <a:ext cx="3555556" cy="6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37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SIDIS: Hadron </a:t>
            </a:r>
            <a:r>
              <a:rPr lang="en-US" dirty="0" smtClean="0"/>
              <a:t>Coverage</a:t>
            </a:r>
            <a:endParaRPr lang="en-US" dirty="0"/>
          </a:p>
        </p:txBody>
      </p:sp>
      <p:pic>
        <p:nvPicPr>
          <p:cNvPr id="1026" name="Picture 2" descr="https://wiki.bnl.gov/eic/upload/Pion.z.rapid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615467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iki.bnl.gov/eic/upload/Pion.pt.rapidit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0"/>
            <a:ext cx="5523736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72602" y="381000"/>
            <a:ext cx="2390398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 with </a:t>
            </a:r>
            <a:r>
              <a:rPr lang="en-US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Logz</a:t>
            </a:r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en-US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29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Particle Distribution</a:t>
            </a:r>
            <a:endParaRPr lang="en-US" dirty="0"/>
          </a:p>
        </p:txBody>
      </p:sp>
      <p:pic>
        <p:nvPicPr>
          <p:cNvPr id="4" name="Picture 3" descr="mult.lep.had.pho.15x250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4" y="1066800"/>
            <a:ext cx="7650956" cy="51816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0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Pseudodata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04800" y="1143000"/>
                <a:ext cx="3657600" cy="5095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/>
                              <a:ea typeface="Cambria Math"/>
                            </a:rPr>
                            <m:t>ℒ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𝑖𝑛𝑡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=10 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  <a:ea typeface="Cambria Math"/>
                            </a:rPr>
                            <m:t>fb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b="0" dirty="0" smtClean="0">
                  <a:ea typeface="Cambria Math"/>
                </a:endParaRP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0.01&lt;</m:t>
                      </m:r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&gt;1 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</a:rPr>
                            <m:t>GeV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Binned in 4 dimensions:</a:t>
                </a: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  <m:r>
                        <a:rPr lang="en-US" b="0" i="1" smtClean="0">
                          <a:latin typeface="Cambria Math"/>
                        </a:rPr>
                        <m:t>, 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h</m:t>
                          </m:r>
                        </m:sup>
                      </m:sSubSup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Simulator: </a:t>
                </a:r>
                <a:r>
                  <a:rPr lang="en-US" dirty="0" err="1" smtClean="0"/>
                  <a:t>gmc_trans</a:t>
                </a: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 smtClean="0"/>
                  <a:t>https</a:t>
                </a:r>
                <a:r>
                  <a:rPr lang="en-US" dirty="0"/>
                  <a:t>://</a:t>
                </a:r>
                <a:r>
                  <a:rPr lang="en-US" dirty="0" smtClean="0"/>
                  <a:t>wiki.bnl.gov/eic/</a:t>
                </a:r>
              </a:p>
              <a:p>
                <a:pPr>
                  <a:spcAft>
                    <a:spcPts val="12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⊥</m:t>
                        </m:r>
                      </m:sup>
                    </m:sSubSup>
                    <m:r>
                      <a:rPr lang="en-US" b="0" i="1" smtClean="0">
                        <a:latin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⊥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are from</a:t>
                </a:r>
                <a:br>
                  <a:rPr lang="en-US" dirty="0" smtClean="0"/>
                </a:br>
                <a:r>
                  <a:rPr lang="en-US" dirty="0" smtClean="0"/>
                  <a:t>Eur</a:t>
                </a:r>
                <a:r>
                  <a:rPr lang="en-US" dirty="0"/>
                  <a:t>. Phys. J. A39, 89-100 (2009</a:t>
                </a:r>
                <a:r>
                  <a:rPr lang="en-US" dirty="0" smtClean="0"/>
                  <a:t>)</a:t>
                </a: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i="1" smtClean="0"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</m:e>
                      </m:acc>
                      <m:r>
                        <a:rPr lang="en-US" b="0" i="1" smtClean="0">
                          <a:latin typeface="Cambria Math"/>
                        </a:rPr>
                        <m:t>:</m:t>
                      </m:r>
                      <m:sSubSup>
                        <m:sSubSupPr>
                          <m:ctrlPr>
                            <a:rPr lang="en-US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1</m:t>
                          </m:r>
                          <m:r>
                            <a:rPr lang="en-US" i="1">
                              <a:latin typeface="Cambria Math"/>
                            </a:rPr>
                            <m:t>𝑇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⊥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=0.1∙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No TMD evolution included yet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Statistical uncertainties are not scaled with asymmetries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143000"/>
                <a:ext cx="3657600" cy="5095947"/>
              </a:xfrm>
              <a:prstGeom prst="rect">
                <a:avLst/>
              </a:prstGeom>
              <a:blipFill rotWithShape="1">
                <a:blip r:embed="rId2"/>
                <a:stretch>
                  <a:fillRect l="-1333" b="-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077303"/>
            <a:ext cx="4934328" cy="494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10000" y="6019800"/>
            <a:ext cx="52052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https://indico.bnl.gov/conferenceDisplay.py?confId=727</a:t>
            </a:r>
          </a:p>
        </p:txBody>
      </p:sp>
    </p:spTree>
    <p:extLst>
      <p:ext uri="{BB962C8B-B14F-4D97-AF65-F5344CB8AC3E}">
        <p14:creationId xmlns:p14="http://schemas.microsoft.com/office/powerpoint/2010/main" val="19422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Projection for Quark </a:t>
            </a:r>
            <a:r>
              <a:rPr lang="en-US" dirty="0" err="1" smtClean="0"/>
              <a:t>Sivers</a:t>
            </a:r>
            <a:r>
              <a:rPr lang="en-US" dirty="0" smtClean="0"/>
              <a:t> TMD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6" y="3640440"/>
            <a:ext cx="3916800" cy="2684160"/>
          </a:xfrm>
          <a:prstGeom prst="rect">
            <a:avLst/>
          </a:prstGeom>
        </p:spPr>
      </p:pic>
      <p:pic>
        <p:nvPicPr>
          <p:cNvPr id="8" name="Picture 7" descr="sivers_function_eic_5x100_u_2012_pippim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125840"/>
            <a:ext cx="4014720" cy="268416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181600" y="2745266"/>
            <a:ext cx="3456584" cy="3503134"/>
            <a:chOff x="5477866" y="2819400"/>
            <a:chExt cx="3456584" cy="3503134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961"/>
            <a:stretch/>
          </p:blipFill>
          <p:spPr bwMode="auto">
            <a:xfrm>
              <a:off x="5477866" y="2819400"/>
              <a:ext cx="3456584" cy="3503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1" name="Straight Arrow Connector 10"/>
            <p:cNvCxnSpPr/>
            <p:nvPr/>
          </p:nvCxnSpPr>
          <p:spPr>
            <a:xfrm flipH="1" flipV="1">
              <a:off x="7390638" y="3962400"/>
              <a:ext cx="762" cy="533401"/>
            </a:xfrm>
            <a:prstGeom prst="straightConnector1">
              <a:avLst/>
            </a:prstGeom>
            <a:ln w="571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Flowchart: Summing Junction 11"/>
            <p:cNvSpPr/>
            <p:nvPr/>
          </p:nvSpPr>
          <p:spPr>
            <a:xfrm>
              <a:off x="7237476" y="4341876"/>
              <a:ext cx="306324" cy="306324"/>
            </a:xfrm>
            <a:prstGeom prst="flowChartSummingJunct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6903831" y="4507468"/>
                  <a:ext cx="48756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en-US" b="1" i="1" smtClean="0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b="1" i="1" smtClean="0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𝒛</m:t>
                            </m:r>
                          </m:sub>
                        </m:sSub>
                      </m:oMath>
                    </m:oMathPara>
                  </a14:m>
                  <a:endParaRPr lang="en-US" b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03831" y="4507468"/>
                  <a:ext cx="487569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65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6934200" y="3810000"/>
                  <a:ext cx="49558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𝑺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𝑻</m:t>
                            </m:r>
                          </m:sub>
                        </m:sSub>
                      </m:oMath>
                    </m:oMathPara>
                  </a14:m>
                  <a:endParaRPr lang="en-US" b="1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4200" y="3810000"/>
                  <a:ext cx="495584" cy="36933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TextBox 14"/>
          <p:cNvSpPr txBox="1"/>
          <p:nvPr/>
        </p:nvSpPr>
        <p:spPr>
          <a:xfrm>
            <a:off x="4382389" y="1161871"/>
            <a:ext cx="4670125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QCD dynamics in the hard process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Evolution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err="1" smtClean="0"/>
              <a:t>Resummation</a:t>
            </a:r>
            <a:endParaRPr lang="en-US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Matching of factorization - TMD vs. collinear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85820" y="5253335"/>
            <a:ext cx="2828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Anselmino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al.</a:t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J. Phys. Conf. Ser. 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295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012062 (2011)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14600" y="2362200"/>
                <a:ext cx="1519327" cy="8336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7030A0"/>
                    </a:solidFill>
                  </a:rPr>
                  <a:t>EIC pseudo data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6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</m:rad>
                      <m:r>
                        <a:rPr lang="en-US" sz="1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=45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rgbClr val="7030A0"/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600" b="0" i="0" dirty="0" smtClean="0">
                  <a:solidFill>
                    <a:srgbClr val="7030A0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𝑖𝑛𝑡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=10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rgbClr val="7030A0"/>
                          </a:solidFill>
                          <a:latin typeface="Cambria Math"/>
                        </a:rPr>
                        <m:t>f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 b="0" i="0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b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16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362200"/>
                <a:ext cx="1519327" cy="833690"/>
              </a:xfrm>
              <a:prstGeom prst="rect">
                <a:avLst/>
              </a:prstGeom>
              <a:blipFill rotWithShape="1">
                <a:blip r:embed="rId7"/>
                <a:stretch>
                  <a:fillRect l="-2410" t="-2206" r="-1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467600" y="3288268"/>
                <a:ext cx="9739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=0.1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7600" y="3288268"/>
                <a:ext cx="973921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19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Gluon </a:t>
            </a:r>
            <a:r>
              <a:rPr lang="en-US" dirty="0" err="1" smtClean="0"/>
              <a:t>Sivers</a:t>
            </a:r>
            <a:r>
              <a:rPr lang="en-US" dirty="0" smtClean="0"/>
              <a:t> from Charm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pic>
        <p:nvPicPr>
          <p:cNvPr id="4" name="Picture 3" descr="eicgluon.eps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8" r="7878"/>
          <a:stretch/>
        </p:blipFill>
        <p:spPr>
          <a:xfrm>
            <a:off x="4724400" y="2689564"/>
            <a:ext cx="4317999" cy="3558836"/>
          </a:xfrm>
          <a:prstGeom prst="rect">
            <a:avLst/>
          </a:prstGeom>
        </p:spPr>
      </p:pic>
      <p:grpSp>
        <p:nvGrpSpPr>
          <p:cNvPr id="19" name="Group 20"/>
          <p:cNvGrpSpPr>
            <a:grpSpLocks noChangeAspect="1"/>
          </p:cNvGrpSpPr>
          <p:nvPr/>
        </p:nvGrpSpPr>
        <p:grpSpPr bwMode="auto">
          <a:xfrm>
            <a:off x="609600" y="2057400"/>
            <a:ext cx="3683007" cy="2215453"/>
            <a:chOff x="184" y="220"/>
            <a:chExt cx="5768" cy="4032"/>
          </a:xfrm>
        </p:grpSpPr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564"/>
              <a:ext cx="2944" cy="3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9"/>
            <p:cNvSpPr>
              <a:spLocks/>
            </p:cNvSpPr>
            <p:nvPr/>
          </p:nvSpPr>
          <p:spPr bwMode="auto">
            <a:xfrm>
              <a:off x="376" y="3679"/>
              <a:ext cx="3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400" dirty="0">
                  <a:solidFill>
                    <a:schemeClr val="tx1"/>
                  </a:solidFill>
                  <a:ea typeface="ＭＳ Ｐゴシック" charset="0"/>
                  <a:cs typeface="Gill Sans" charset="0"/>
                </a:rPr>
                <a:t>N</a:t>
              </a:r>
              <a:r>
                <a:rPr lang="en-US" sz="2400" baseline="32000" dirty="0">
                  <a:solidFill>
                    <a:schemeClr val="tx1"/>
                  </a:solidFill>
                  <a:ea typeface="ＭＳ Ｐゴシック" charset="0"/>
                  <a:cs typeface="Arial Unicode MS" charset="0"/>
                </a:rPr>
                <a:t>⇑</a:t>
              </a:r>
            </a:p>
          </p:txBody>
        </p:sp>
        <p:sp>
          <p:nvSpPr>
            <p:cNvPr id="23" name="Rectangle 10"/>
            <p:cNvSpPr>
              <a:spLocks/>
            </p:cNvSpPr>
            <p:nvPr/>
          </p:nvSpPr>
          <p:spPr bwMode="auto">
            <a:xfrm>
              <a:off x="444" y="226"/>
              <a:ext cx="154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400" dirty="0">
                  <a:solidFill>
                    <a:schemeClr val="tx1"/>
                  </a:solidFill>
                  <a:ea typeface="ＭＳ Ｐゴシック" charset="0"/>
                  <a:cs typeface="Gill Sans" charset="0"/>
                </a:rPr>
                <a:t>e</a:t>
              </a:r>
            </a:p>
          </p:txBody>
        </p:sp>
        <p:sp>
          <p:nvSpPr>
            <p:cNvPr id="24" name="Line 11"/>
            <p:cNvSpPr>
              <a:spLocks noChangeShapeType="1"/>
            </p:cNvSpPr>
            <p:nvPr/>
          </p:nvSpPr>
          <p:spPr bwMode="auto">
            <a:xfrm flipH="1">
              <a:off x="3720" y="836"/>
              <a:ext cx="2176" cy="736"/>
            </a:xfrm>
            <a:prstGeom prst="line">
              <a:avLst/>
            </a:prstGeom>
            <a:noFill/>
            <a:ln w="25400" cap="flat">
              <a:solidFill>
                <a:srgbClr val="D60202"/>
              </a:solidFill>
              <a:prstDash val="solid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5" name="Line 12"/>
            <p:cNvSpPr>
              <a:spLocks noChangeShapeType="1"/>
            </p:cNvSpPr>
            <p:nvPr/>
          </p:nvSpPr>
          <p:spPr bwMode="auto">
            <a:xfrm rot="10800000">
              <a:off x="3704" y="2932"/>
              <a:ext cx="2248" cy="632"/>
            </a:xfrm>
            <a:prstGeom prst="line">
              <a:avLst/>
            </a:prstGeom>
            <a:noFill/>
            <a:ln w="25400" cap="flat">
              <a:solidFill>
                <a:srgbClr val="D60202"/>
              </a:solidFill>
              <a:prstDash val="solid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 rot="10800000">
              <a:off x="3656" y="1644"/>
              <a:ext cx="712" cy="64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flipH="1">
              <a:off x="3656" y="1092"/>
              <a:ext cx="600" cy="392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8" name="Line 15"/>
            <p:cNvSpPr>
              <a:spLocks noChangeShapeType="1"/>
            </p:cNvSpPr>
            <p:nvPr/>
          </p:nvSpPr>
          <p:spPr bwMode="auto">
            <a:xfrm flipH="1">
              <a:off x="3712" y="2604"/>
              <a:ext cx="776" cy="288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" name="Line 16"/>
            <p:cNvSpPr>
              <a:spLocks noChangeShapeType="1"/>
            </p:cNvSpPr>
            <p:nvPr/>
          </p:nvSpPr>
          <p:spPr bwMode="auto">
            <a:xfrm flipH="1">
              <a:off x="3688" y="2308"/>
              <a:ext cx="568" cy="544"/>
            </a:xfrm>
            <a:prstGeom prst="line">
              <a:avLst/>
            </a:prstGeom>
            <a:noFill/>
            <a:ln w="25400" cap="rnd">
              <a:solidFill>
                <a:schemeClr val="tx1"/>
              </a:solidFill>
              <a:prstDash val="sysDot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" name="Line 17"/>
            <p:cNvSpPr>
              <a:spLocks noChangeShapeType="1"/>
            </p:cNvSpPr>
            <p:nvPr/>
          </p:nvSpPr>
          <p:spPr bwMode="auto">
            <a:xfrm flipH="1">
              <a:off x="216" y="660"/>
              <a:ext cx="656" cy="0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" name="Line 18"/>
            <p:cNvSpPr>
              <a:spLocks noChangeShapeType="1"/>
            </p:cNvSpPr>
            <p:nvPr/>
          </p:nvSpPr>
          <p:spPr bwMode="auto">
            <a:xfrm flipH="1">
              <a:off x="888" y="220"/>
              <a:ext cx="472" cy="43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" name="Oval 19"/>
            <p:cNvSpPr>
              <a:spLocks/>
            </p:cNvSpPr>
            <p:nvPr/>
          </p:nvSpPr>
          <p:spPr bwMode="auto">
            <a:xfrm>
              <a:off x="184" y="3452"/>
              <a:ext cx="800" cy="800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06675" y="1161871"/>
                <a:ext cx="3901902" cy="7232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dirty="0" smtClean="0"/>
                  <a:t>Measure correlations of D-meson pairs</a:t>
                </a:r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⊥</m:t>
                        </m:r>
                      </m:sub>
                    </m:sSub>
                    <m:r>
                      <a:rPr lang="en-US" b="0" i="1" smtClean="0">
                        <a:latin typeface="Cambria Math"/>
                        <a:ea typeface="Cambria Math"/>
                      </a:rPr>
                      <m:t>≪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US" b="0" dirty="0" smtClean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𝑞</m:t>
                    </m:r>
                    <m:acc>
                      <m:accPr>
                        <m:chr m:val="̅"/>
                        <m:ctrlPr>
                          <a:rPr lang="en-US" b="0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𝑞</m:t>
                        </m:r>
                      </m:e>
                    </m:acc>
                    <m:r>
                      <a:rPr lang="en-US" b="0" i="1" smtClean="0">
                        <a:latin typeface="Cambria Math"/>
                        <a:ea typeface="Cambria Math"/>
                      </a:rPr>
                      <m:t>≈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𝑔</m:t>
                    </m:r>
                  </m:oMath>
                </a14:m>
                <a:r>
                  <a:rPr lang="en-US" dirty="0" smtClean="0"/>
                  <a:t> in correlation limit 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75" y="1161871"/>
                <a:ext cx="3901902" cy="723275"/>
              </a:xfrm>
              <a:prstGeom prst="rect">
                <a:avLst/>
              </a:prstGeom>
              <a:blipFill rotWithShape="1">
                <a:blip r:embed="rId4"/>
                <a:stretch>
                  <a:fillRect l="-1406" t="-4237" b="-135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416609" y="1447800"/>
                <a:ext cx="3270191" cy="15839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24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𝑁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↑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𝑋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24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𝐴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𝜎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𝜎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i="1">
                              <a:latin typeface="Cambria Math"/>
                            </a:rPr>
                            <m:t>𝑑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𝜎</m:t>
                          </m:r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6609" y="1447800"/>
                <a:ext cx="3270191" cy="158396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62000" y="4462552"/>
                <a:ext cx="3962400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ℒ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𝑖𝑛𝑡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=100 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  <a:ea typeface="Cambria Math"/>
                            </a:rPr>
                            <m:t>fb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(10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GeV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×250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GeV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0" i="1" dirty="0" smtClean="0">
                  <a:latin typeface="Cambria Math"/>
                  <a:ea typeface="Cambria Math"/>
                </a:endParaRP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0.01&lt;</m:t>
                      </m:r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  <m:r>
                        <a:rPr lang="en-US" b="0" i="1" smtClean="0">
                          <a:latin typeface="Cambria Math"/>
                        </a:rPr>
                        <m:t>&gt;0.25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1&lt;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&lt;10 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</a:rPr>
                            <m:t>GeV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&lt;0.5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4462552"/>
                <a:ext cx="3962400" cy="1862048"/>
              </a:xfrm>
              <a:prstGeom prst="rect">
                <a:avLst/>
              </a:prstGeom>
              <a:blipFill rotWithShape="1">
                <a:blip r:embed="rId6"/>
                <a:stretch>
                  <a:fillRect b="-30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280454" y="2819400"/>
                <a:ext cx="2491946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𝑨</m:t>
                      </m:r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sSubSup>
                        <m:sSubSupPr>
                          <m:ctrlPr>
                            <a:rPr lang="en-US" b="1" i="1" smtClean="0">
                              <a:latin typeface="Cambria Math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𝒌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  <a:ea typeface="Cambria Math"/>
                            </a:rPr>
                            <m:t>⊥</m:t>
                          </m:r>
                        </m:sub>
                        <m:sup>
                          <m:r>
                            <a:rPr lang="en-US" b="1" i="1" smtClean="0"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,</m:t>
                      </m:r>
                      <m:sSub>
                        <m:sSubPr>
                          <m:ctrlPr>
                            <a:rPr lang="en-US" b="1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/>
                              <a:ea typeface="Cambria Math"/>
                            </a:rPr>
                            <m:t>𝝋</m:t>
                          </m:r>
                        </m:e>
                        <m:sub>
                          <m:r>
                            <a:rPr lang="en-US" b="1" i="1" smtClean="0">
                              <a:latin typeface="Cambria Math"/>
                              <a:ea typeface="Cambria Math"/>
                            </a:rPr>
                            <m:t>𝑺</m:t>
                          </m:r>
                        </m:sub>
                      </m:sSub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454" y="2819400"/>
                <a:ext cx="2491946" cy="369332"/>
              </a:xfrm>
              <a:prstGeom prst="rect">
                <a:avLst/>
              </a:prstGeom>
              <a:blipFill rotWithShape="1">
                <a:blip r:embed="rId7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472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Transverse Momentum of Hadrons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28600" y="1127204"/>
                <a:ext cx="4419600" cy="1921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Possible </a:t>
                </a:r>
                <a:r>
                  <a:rPr lang="en-US" dirty="0" smtClean="0"/>
                  <a:t>contributions to hadron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US" dirty="0" smtClean="0"/>
                  <a:t>: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Intrinsic, non-</a:t>
                </a:r>
                <a:r>
                  <a:rPr lang="en-US" dirty="0" err="1" smtClean="0"/>
                  <a:t>perturbative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  <a:ea typeface="Cambria Math"/>
                          </a:rPr>
                          <m:t>⊥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Parton showers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→</m:t>
                    </m:r>
                  </m:oMath>
                </a14:m>
                <a:r>
                  <a:rPr lang="en-US" dirty="0" smtClean="0"/>
                  <a:t> soft factors in TMDs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Hard scattering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dirty="0" smtClean="0">
                            <a:latin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𝑝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  <a:ea typeface="Cambria Math"/>
                              </a:rPr>
                              <m:t>⊥</m:t>
                            </m:r>
                          </m:sub>
                        </m:sSub>
                      </m:e>
                    </m:acc>
                  </m:oMath>
                </a14:m>
                <a:endParaRPr lang="en-US" dirty="0" smtClean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Fragmentation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⊥</m:t>
                        </m:r>
                      </m:sub>
                      <m:sup>
                        <m:r>
                          <a:rPr lang="en-US" i="1" dirty="0" smtClean="0">
                            <a:latin typeface="Cambria Math"/>
                          </a:rPr>
                          <m:t>𝑓𝑟𝑎𝑔</m:t>
                        </m:r>
                      </m:sup>
                    </m:sSubSup>
                  </m:oMath>
                </a14:m>
                <a:endParaRPr lang="en-US" dirty="0" smtClean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127204"/>
                <a:ext cx="4419600" cy="1921295"/>
              </a:xfrm>
              <a:prstGeom prst="rect">
                <a:avLst/>
              </a:prstGeom>
              <a:blipFill rotWithShape="1">
                <a:blip r:embed="rId2"/>
                <a:stretch>
                  <a:fillRect l="-1241" t="-1587" b="-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200400"/>
            <a:ext cx="3475463" cy="31089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067" t="563" r="869"/>
          <a:stretch/>
        </p:blipFill>
        <p:spPr>
          <a:xfrm>
            <a:off x="5700720" y="3276600"/>
            <a:ext cx="3138480" cy="292608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4267200" y="1600200"/>
            <a:ext cx="765048" cy="609600"/>
            <a:chOff x="4492752" y="1600200"/>
            <a:chExt cx="765048" cy="609600"/>
          </a:xfrm>
        </p:grpSpPr>
        <p:sp>
          <p:nvSpPr>
            <p:cNvPr id="2" name="Right Brace 1"/>
            <p:cNvSpPr/>
            <p:nvPr/>
          </p:nvSpPr>
          <p:spPr>
            <a:xfrm>
              <a:off x="4492752" y="1600200"/>
              <a:ext cx="231648" cy="609600"/>
            </a:xfrm>
            <a:prstGeom prst="rightBrac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Rectangle 2"/>
                <p:cNvSpPr/>
                <p:nvPr/>
              </p:nvSpPr>
              <p:spPr>
                <a:xfrm>
                  <a:off x="4766576" y="1720334"/>
                  <a:ext cx="491224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/>
                              </a:rPr>
                              <m:t>𝑇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3" name="Rectangle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6576" y="1720334"/>
                  <a:ext cx="491224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108448" y="1127204"/>
                <a:ext cx="3883152" cy="17961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How to disentangle different contributions?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Appropriate probes</a:t>
                </a:r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Multi-dimensional data: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, 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, </m:t>
                    </m:r>
                    <m:r>
                      <a:rPr lang="en-US" i="1">
                        <a:latin typeface="Cambria Math"/>
                      </a:rPr>
                      <m:t>𝑧</m:t>
                    </m:r>
                    <m:r>
                      <a:rPr lang="en-US" i="1"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𝑇</m:t>
                        </m:r>
                      </m:sub>
                      <m:sup>
                        <m:r>
                          <a:rPr lang="en-US" i="1">
                            <a:latin typeface="Cambria Math"/>
                          </a:rPr>
                          <m:t>h</m:t>
                        </m:r>
                      </m:sup>
                    </m:sSubSup>
                  </m:oMath>
                </a14:m>
                <a:endParaRPr lang="en-US" dirty="0"/>
              </a:p>
              <a:p>
                <a:pPr marL="285750" indent="-285750"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High precision</a:t>
                </a: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8448" y="1127204"/>
                <a:ext cx="3883152" cy="1796197"/>
              </a:xfrm>
              <a:prstGeom prst="rect">
                <a:avLst/>
              </a:prstGeom>
              <a:blipFill rotWithShape="1">
                <a:blip r:embed="rId6"/>
                <a:stretch>
                  <a:fillRect l="-1256" t="-1695" b="-4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542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Primordial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𝑇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l="-1538" t="-7634" b="-267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1143000"/>
            <a:ext cx="86963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38400" y="4507468"/>
            <a:ext cx="1740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dirty="0" smtClean="0"/>
              <a:t>scattered </a:t>
            </a:r>
            <a:r>
              <a:rPr lang="en-US" dirty="0" err="1" smtClean="0"/>
              <a:t>parton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85800" y="4495800"/>
                <a:ext cx="175259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1200"/>
                  </a:spcAft>
                </a:pPr>
                <a:r>
                  <a:rPr lang="en-US" dirty="0" smtClean="0"/>
                  <a:t>target remnant</a:t>
                </a:r>
              </a:p>
              <a:p>
                <a:pPr algn="ctr">
                  <a:spcAft>
                    <a:spcPts val="1200"/>
                  </a:spcAft>
                </a:pPr>
                <a:r>
                  <a:rPr lang="en-US" dirty="0"/>
                  <a:t>s</a:t>
                </a:r>
                <a:r>
                  <a:rPr lang="en-US" dirty="0" smtClean="0"/>
                  <a:t>ensitive to intrinsic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i="1" dirty="0">
                            <a:latin typeface="Cambria Math"/>
                            <a:ea typeface="Cambria Math"/>
                          </a:rPr>
                          <m:t>⊥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4495800"/>
                <a:ext cx="1752599" cy="1077218"/>
              </a:xfrm>
              <a:prstGeom prst="rect">
                <a:avLst/>
              </a:prstGeom>
              <a:blipFill rotWithShape="1">
                <a:blip r:embed="rId4"/>
                <a:stretch>
                  <a:fillRect t="-2841" b="-7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>
            <a:off x="2514600" y="4495800"/>
            <a:ext cx="1524000" cy="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62000" y="4495800"/>
            <a:ext cx="1524000" cy="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029200" y="4692134"/>
                <a:ext cx="3665555" cy="1332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𝑇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⊥</m:t>
                                  </m:r>
                                </m:sub>
                                <m:sup>
                                  <m:r>
                                    <a:rPr lang="en-US" i="1" dirty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𝑞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𝑧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d>
                        <m:dPr>
                          <m:begChr m:val="⟨"/>
                          <m:endChr m:val="⟩"/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 dirty="0">
                                  <a:latin typeface="Cambria Math"/>
                                  <a:ea typeface="Cambria Math"/>
                                </a:rPr>
                                <m:t>⊥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TMD inspired fit fails available data</a:t>
                </a:r>
              </a:p>
              <a:p>
                <a:pPr marL="285750" indent="-28575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n-US" dirty="0" smtClean="0"/>
                  <a:t>Different underlying </a:t>
                </a:r>
                <a:r>
                  <a:rPr lang="en-US" dirty="0" err="1" smtClean="0"/>
                  <a:t>subprocesses</a:t>
                </a:r>
                <a:endParaRPr lang="en-US" dirty="0" smtClean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4692134"/>
                <a:ext cx="3665555" cy="1332160"/>
              </a:xfrm>
              <a:prstGeom prst="rect">
                <a:avLst/>
              </a:prstGeom>
              <a:blipFill rotWithShape="1">
                <a:blip r:embed="rId5"/>
                <a:stretch>
                  <a:fillRect l="-1331" r="-832" b="-68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173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eRHIC</a:t>
            </a:r>
            <a:endParaRPr lang="en-US" dirty="0"/>
          </a:p>
        </p:txBody>
      </p:sp>
      <p:sp>
        <p:nvSpPr>
          <p:cNvPr id="4" name="AutoShape 2" descr="imap://keyser@rcf.rhic.bnl.gov:993/fetch%3EUID%3E/eic%3E828?part=1.1.2.2&amp;filename=eRHIC_Schematic_rev0114_Simplified.jpg"/>
          <p:cNvSpPr>
            <a:spLocks noChangeAspect="1" noChangeArrowheads="1"/>
          </p:cNvSpPr>
          <p:nvPr/>
        </p:nvSpPr>
        <p:spPr bwMode="auto">
          <a:xfrm>
            <a:off x="155575" y="-2849563"/>
            <a:ext cx="8448675" cy="59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 descr="C:\Users\keyser\Documents\Talks\2014-06-12_EIC_transverse\eRHIC_Schematic_rev0114_Simplified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" t="4438" r="2357" b="4832"/>
          <a:stretch/>
        </p:blipFill>
        <p:spPr bwMode="auto">
          <a:xfrm>
            <a:off x="123092" y="990600"/>
            <a:ext cx="7954108" cy="539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806653" y="4572000"/>
                <a:ext cx="3175485" cy="1654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𝐼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𝑒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=50 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/>
                      </a:rPr>
                      <m:t>mA</m:t>
                    </m:r>
                  </m:oMath>
                </a14:m>
                <a:r>
                  <a:rPr lang="en-US" sz="2000" b="0" dirty="0" smtClean="0"/>
                  <a:t> per bunch</a:t>
                </a:r>
                <a:endParaRPr lang="en-US" sz="2000" b="0" dirty="0" smtClean="0">
                  <a:latin typeface="Cambria Math"/>
                </a:endParaRPr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=80%</m:t>
                      </m:r>
                    </m:oMath>
                  </m:oMathPara>
                </a14:m>
                <a:endParaRPr lang="en-US" sz="2000" b="0" dirty="0" smtClean="0"/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=70%</m:t>
                      </m:r>
                    </m:oMath>
                  </m:oMathPara>
                </a14:m>
                <a:endParaRPr lang="en-US" sz="2000" dirty="0" smtClean="0"/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=1.5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33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cm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s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6653" y="4572000"/>
                <a:ext cx="3175485" cy="1654877"/>
              </a:xfrm>
              <a:prstGeom prst="rect">
                <a:avLst/>
              </a:prstGeom>
              <a:blipFill rotWithShape="1">
                <a:blip r:embed="rId3"/>
                <a:stretch>
                  <a:fillRect t="-18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3238500"/>
            <a:ext cx="1704975" cy="110490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50" y="2619375"/>
            <a:ext cx="1619250" cy="103822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219200"/>
            <a:ext cx="1619249" cy="1091362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786329" y="685800"/>
            <a:ext cx="5205271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https://indico.bnl.gov/conferenceDisplay.py?confId=727</a:t>
            </a:r>
          </a:p>
        </p:txBody>
      </p:sp>
    </p:spTree>
    <p:extLst>
      <p:ext uri="{BB962C8B-B14F-4D97-AF65-F5344CB8AC3E}">
        <p14:creationId xmlns:p14="http://schemas.microsoft.com/office/powerpoint/2010/main" val="192089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61" y="1051086"/>
            <a:ext cx="5603939" cy="351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Model Detector for </a:t>
            </a:r>
            <a:r>
              <a:rPr lang="en-US" dirty="0" err="1" smtClean="0"/>
              <a:t>eRHIC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2800" y="1915180"/>
            <a:ext cx="772840" cy="52322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ROMAN</a:t>
            </a:r>
          </a:p>
          <a:p>
            <a:pPr algn="ctr"/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POTS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781800" y="1752600"/>
            <a:ext cx="594362" cy="14942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9698" y="2819400"/>
            <a:ext cx="784702" cy="52322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LOW-Q</a:t>
            </a:r>
            <a:r>
              <a:rPr lang="en-US" sz="1400" baseline="30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TAGGER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96238" y="3429000"/>
            <a:ext cx="594362" cy="14942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pic>
        <p:nvPicPr>
          <p:cNvPr id="13" name="Picture 12" descr="tracker-ng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75" t="14000" r="12750" b="5333"/>
          <a:stretch>
            <a:fillRect/>
          </a:stretch>
        </p:blipFill>
        <p:spPr>
          <a:xfrm>
            <a:off x="3200400" y="3657600"/>
            <a:ext cx="3980577" cy="294288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38429" y="5454505"/>
            <a:ext cx="848566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GEM</a:t>
            </a:r>
            <a:b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TRACKER</a:t>
            </a:r>
            <a:endParaRPr lang="en-US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7777" y="4387705"/>
            <a:ext cx="461986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TPC</a:t>
            </a:r>
            <a:endParaRPr lang="en-US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353809" y="3581400"/>
            <a:ext cx="3590899" cy="1760833"/>
            <a:chOff x="5353809" y="3581400"/>
            <a:chExt cx="3590899" cy="1760833"/>
          </a:xfrm>
        </p:grpSpPr>
        <p:sp>
          <p:nvSpPr>
            <p:cNvPr id="19" name="Trapezoid 18"/>
            <p:cNvSpPr/>
            <p:nvPr/>
          </p:nvSpPr>
          <p:spPr>
            <a:xfrm rot="15278956">
              <a:off x="5493032" y="3655957"/>
              <a:ext cx="1547053" cy="1825499"/>
            </a:xfrm>
            <a:prstGeom prst="trapezoid">
              <a:avLst>
                <a:gd name="adj" fmla="val 47690"/>
              </a:avLst>
            </a:prstGeom>
            <a:solidFill>
              <a:srgbClr val="FFFF66">
                <a:alpha val="50196"/>
              </a:srgbClr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0" descr="sit-2.png"/>
            <p:cNvPicPr>
              <a:picLocks noChangeAspect="1"/>
            </p:cNvPicPr>
            <p:nvPr/>
          </p:nvPicPr>
          <p:blipFill rotWithShape="1">
            <a:blip r:embed="rId4"/>
            <a:srcRect l="32417" t="19255" r="22875" b="20517"/>
            <a:stretch/>
          </p:blipFill>
          <p:spPr bwMode="auto">
            <a:xfrm>
              <a:off x="6934200" y="3581400"/>
              <a:ext cx="2010508" cy="1523999"/>
            </a:xfrm>
            <a:prstGeom prst="rect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6096000" y="4953000"/>
            <a:ext cx="1083951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SILICON VTX</a:t>
            </a:r>
            <a:b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TRACKER</a:t>
            </a:r>
            <a:endParaRPr lang="en-US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0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Particle Rates</a:t>
            </a:r>
            <a:endParaRPr lang="en-US" dirty="0"/>
          </a:p>
        </p:txBody>
      </p:sp>
      <p:pic>
        <p:nvPicPr>
          <p:cNvPr id="4100" name="Picture 4" descr="https://wiki.bnl.gov/eic/upload/10x100ParticleFluxDE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168" y="1109455"/>
            <a:ext cx="3293232" cy="24688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iki.bnl.gov/eic/upload/10x100ParticleFluxDThet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167" y="1109455"/>
            <a:ext cx="3293233" cy="24688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iki.bnl.gov/eic/upload/20x250ParticleFluxDEt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168" y="3703320"/>
            <a:ext cx="3293232" cy="24688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iki.bnl.gov/eic/upload/20x250ParticleFluxDThet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167" y="3703320"/>
            <a:ext cx="3293233" cy="246888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25167" y="1143000"/>
                <a:ext cx="1337033" cy="6321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=10 </m:t>
                      </m:r>
                      <m:r>
                        <m:rPr>
                          <m:nor/>
                        </m:rPr>
                        <a:rPr lang="en-US" sz="1400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i="1" dirty="0" smtClean="0">
                  <a:solidFill>
                    <a:schemeClr val="accent1">
                      <a:lumMod val="75000"/>
                    </a:schemeClr>
                  </a:solidFill>
                  <a:latin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 =</m:t>
                      </m:r>
                      <m:r>
                        <a:rPr lang="en-US" sz="1400" b="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10</m:t>
                      </m:r>
                      <m:r>
                        <a:rPr lang="en-US" sz="1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167" y="1143000"/>
                <a:ext cx="1337033" cy="63216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025167" y="5410200"/>
                <a:ext cx="1337033" cy="63216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 anchor="ctr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=20 </m:t>
                      </m:r>
                      <m:r>
                        <m:rPr>
                          <m:nor/>
                        </m:rPr>
                        <a:rPr lang="en-US" sz="1400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i="1" dirty="0" smtClean="0">
                  <a:solidFill>
                    <a:schemeClr val="accent1">
                      <a:lumMod val="75000"/>
                    </a:schemeClr>
                  </a:solidFill>
                  <a:latin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 =</m:t>
                      </m:r>
                      <m:r>
                        <a:rPr lang="en-US" sz="1400" b="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25</m:t>
                      </m:r>
                      <m:r>
                        <a:rPr lang="en-US" sz="14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167" y="5410200"/>
                <a:ext cx="1337033" cy="63216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2400" y="2895600"/>
                <a:ext cx="2375009" cy="140641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0" rtlCol="0" anchor="ctr" anchorCtr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33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𝑐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−2</m:t>
                          </m:r>
                        </m:sup>
                      </m:sSup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𝑒𝑝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≈0.03−0.06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mb</m:t>
                      </m:r>
                    </m:oMath>
                  </m:oMathPara>
                </a14:m>
                <a:endParaRPr lang="en-US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𝑐𝑜𝑙𝑙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≈30−60 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kHz</m:t>
                      </m:r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895600"/>
                <a:ext cx="2375009" cy="140641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3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Path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28600" y="1219200"/>
            <a:ext cx="5867400" cy="4830762"/>
          </a:xfrm>
        </p:spPr>
        <p:txBody>
          <a:bodyPr/>
          <a:lstStyle/>
          <a:p>
            <a:r>
              <a:rPr lang="en-US" dirty="0" smtClean="0"/>
              <a:t>Nucleon Structure 2020</a:t>
            </a:r>
          </a:p>
          <a:p>
            <a:r>
              <a:rPr lang="en-US" dirty="0" smtClean="0"/>
              <a:t>Collider Kinematics</a:t>
            </a:r>
          </a:p>
          <a:p>
            <a:pPr lvl="1"/>
            <a:r>
              <a:rPr lang="en-US" dirty="0" smtClean="0"/>
              <a:t>Semi-inclusive Deep Inelastic Scattering</a:t>
            </a:r>
          </a:p>
          <a:p>
            <a:pPr lvl="1"/>
            <a:r>
              <a:rPr lang="en-US" dirty="0" smtClean="0"/>
              <a:t>Deeply Virtual Compton Scattering</a:t>
            </a:r>
          </a:p>
          <a:p>
            <a:r>
              <a:rPr lang="en-US" dirty="0" smtClean="0"/>
              <a:t>Possible Scenarios for an EIC</a:t>
            </a:r>
          </a:p>
          <a:p>
            <a:pPr lvl="1"/>
            <a:r>
              <a:rPr lang="en-US" dirty="0" err="1" smtClean="0"/>
              <a:t>eRHIC</a:t>
            </a:r>
            <a:endParaRPr lang="en-US" dirty="0" smtClean="0"/>
          </a:p>
          <a:p>
            <a:pPr lvl="1"/>
            <a:r>
              <a:rPr lang="en-US" dirty="0" smtClean="0"/>
              <a:t>MEIC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17"/>
          <a:stretch/>
        </p:blipFill>
        <p:spPr bwMode="auto">
          <a:xfrm>
            <a:off x="5562600" y="1600200"/>
            <a:ext cx="3493381" cy="520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4665" y="5574268"/>
            <a:ext cx="3355406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arxiv.org/abs/1212.1701</a:t>
            </a:r>
            <a:endParaRPr lang="en-US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5971401"/>
            <a:ext cx="5205271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https://indico.bnl.gov/conferenceDisplay.py?confId=727</a:t>
            </a:r>
          </a:p>
        </p:txBody>
      </p:sp>
    </p:spTree>
    <p:extLst>
      <p:ext uri="{BB962C8B-B14F-4D97-AF65-F5344CB8AC3E}">
        <p14:creationId xmlns:p14="http://schemas.microsoft.com/office/powerpoint/2010/main" val="6674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ePHENIX</a:t>
            </a:r>
            <a:r>
              <a:rPr lang="en-US" dirty="0" smtClean="0"/>
              <a:t> / </a:t>
            </a:r>
            <a:r>
              <a:rPr lang="en-US" dirty="0" err="1" smtClean="0"/>
              <a:t>eSTAR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31648" y="1143000"/>
            <a:ext cx="4645152" cy="3291840"/>
          </a:xfrm>
          <a:prstGeom prst="snip1Rect">
            <a:avLst>
              <a:gd name="adj" fmla="val 36610"/>
            </a:avLst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7200" y="2880360"/>
            <a:ext cx="4645152" cy="3291840"/>
          </a:xfrm>
          <a:prstGeom prst="snip1Rect">
            <a:avLst>
              <a:gd name="adj" fmla="val 36254"/>
            </a:avLst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029200" y="1167825"/>
            <a:ext cx="3764172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www.phenix.bnl.gov/plans.html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arxiv.org/abs/1402.1209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1648" y="5791200"/>
            <a:ext cx="4998484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https://drupal.star.bnl.gov/STAR/future</a:t>
            </a:r>
          </a:p>
        </p:txBody>
      </p:sp>
    </p:spTree>
    <p:extLst>
      <p:ext uri="{BB962C8B-B14F-4D97-AF65-F5344CB8AC3E}">
        <p14:creationId xmlns:p14="http://schemas.microsoft.com/office/powerpoint/2010/main" val="3861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MEIC</a:t>
            </a:r>
            <a:endParaRPr lang="en-US" dirty="0"/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228600" y="1236662"/>
            <a:ext cx="6230937" cy="3640138"/>
            <a:chOff x="100" y="624"/>
            <a:chExt cx="5528" cy="3247"/>
          </a:xfrm>
        </p:grpSpPr>
        <p:sp>
          <p:nvSpPr>
            <p:cNvPr id="5" name="Line 44"/>
            <p:cNvSpPr>
              <a:spLocks noChangeShapeType="1"/>
            </p:cNvSpPr>
            <p:nvPr/>
          </p:nvSpPr>
          <p:spPr bwMode="auto">
            <a:xfrm>
              <a:off x="4243" y="1872"/>
              <a:ext cx="223" cy="17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 type="stealth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45"/>
            <p:cNvSpPr>
              <a:spLocks noChangeShapeType="1"/>
            </p:cNvSpPr>
            <p:nvPr/>
          </p:nvSpPr>
          <p:spPr bwMode="auto">
            <a:xfrm flipH="1">
              <a:off x="2325" y="1938"/>
              <a:ext cx="627" cy="3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stealth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46"/>
            <p:cNvSpPr>
              <a:spLocks noChangeShapeType="1"/>
            </p:cNvSpPr>
            <p:nvPr/>
          </p:nvSpPr>
          <p:spPr bwMode="auto">
            <a:xfrm>
              <a:off x="1812" y="1950"/>
              <a:ext cx="299" cy="35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stealth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 Box 47"/>
            <p:cNvSpPr txBox="1">
              <a:spLocks noChangeArrowheads="1"/>
            </p:cNvSpPr>
            <p:nvPr/>
          </p:nvSpPr>
          <p:spPr bwMode="auto">
            <a:xfrm>
              <a:off x="303" y="1039"/>
              <a:ext cx="1453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 dirty="0">
                  <a:solidFill>
                    <a:srgbClr val="800080"/>
                  </a:solidFill>
                  <a:latin typeface="Arial Narrow" pitchFamily="34" charset="0"/>
                </a:rPr>
                <a:t>Warm large booster</a:t>
              </a:r>
            </a:p>
            <a:p>
              <a:pPr algn="ctr" eaLnBrk="1" hangingPunct="1"/>
              <a:r>
                <a:rPr lang="en-US" altLang="en-US" sz="1400" b="1" dirty="0">
                  <a:solidFill>
                    <a:srgbClr val="800080"/>
                  </a:solidFill>
                  <a:latin typeface="Arial Narrow" pitchFamily="34" charset="0"/>
                </a:rPr>
                <a:t>(3 to 25 </a:t>
              </a:r>
              <a:r>
                <a:rPr lang="en-US" altLang="en-US" sz="1400" b="1" dirty="0" err="1">
                  <a:solidFill>
                    <a:srgbClr val="800080"/>
                  </a:solidFill>
                  <a:latin typeface="Arial Narrow" pitchFamily="34" charset="0"/>
                </a:rPr>
                <a:t>GeV</a:t>
              </a:r>
              <a:r>
                <a:rPr lang="en-US" altLang="en-US" sz="1400" b="1" dirty="0">
                  <a:solidFill>
                    <a:srgbClr val="800080"/>
                  </a:solidFill>
                  <a:latin typeface="Arial Narrow" pitchFamily="34" charset="0"/>
                </a:rPr>
                <a:t>/c)</a:t>
              </a:r>
              <a:endParaRPr lang="en-US" altLang="en-US" sz="1400" dirty="0">
                <a:latin typeface="Arial" pitchFamily="34" charset="0"/>
              </a:endParaRPr>
            </a:p>
          </p:txBody>
        </p:sp>
        <p:sp>
          <p:nvSpPr>
            <p:cNvPr id="9" name="Text Box 48"/>
            <p:cNvSpPr txBox="1">
              <a:spLocks noChangeArrowheads="1"/>
            </p:cNvSpPr>
            <p:nvPr/>
          </p:nvSpPr>
          <p:spPr bwMode="auto">
            <a:xfrm>
              <a:off x="100" y="2160"/>
              <a:ext cx="1638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solidFill>
                    <a:srgbClr val="FF0000"/>
                  </a:solidFill>
                  <a:latin typeface="Arial Narrow" pitchFamily="34" charset="0"/>
                </a:rPr>
                <a:t>Warm electron collider ring (3-12 GeV) 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0" name="Text Box 49"/>
            <p:cNvSpPr txBox="1">
              <a:spLocks noChangeArrowheads="1"/>
            </p:cNvSpPr>
            <p:nvPr/>
          </p:nvSpPr>
          <p:spPr bwMode="auto">
            <a:xfrm>
              <a:off x="1553" y="2304"/>
              <a:ext cx="1830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Medium-energy IPs with</a:t>
              </a:r>
            </a:p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horizontal beam crossing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1" name="Text Box 50"/>
            <p:cNvSpPr txBox="1">
              <a:spLocks noChangeArrowheads="1"/>
            </p:cNvSpPr>
            <p:nvPr/>
          </p:nvSpPr>
          <p:spPr bwMode="auto">
            <a:xfrm>
              <a:off x="393" y="3077"/>
              <a:ext cx="6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Injector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2" name="Text Box 51"/>
            <p:cNvSpPr txBox="1">
              <a:spLocks noChangeArrowheads="1"/>
            </p:cNvSpPr>
            <p:nvPr/>
          </p:nvSpPr>
          <p:spPr bwMode="auto">
            <a:xfrm>
              <a:off x="2017" y="3373"/>
              <a:ext cx="114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12 GeV CEBAF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3" name="Text Box 52"/>
            <p:cNvSpPr txBox="1">
              <a:spLocks noChangeArrowheads="1"/>
            </p:cNvSpPr>
            <p:nvPr/>
          </p:nvSpPr>
          <p:spPr bwMode="auto">
            <a:xfrm>
              <a:off x="3930" y="1346"/>
              <a:ext cx="9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Pre-booster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4" name="Text Box 53"/>
            <p:cNvSpPr txBox="1">
              <a:spLocks noChangeArrowheads="1"/>
            </p:cNvSpPr>
            <p:nvPr/>
          </p:nvSpPr>
          <p:spPr bwMode="auto">
            <a:xfrm>
              <a:off x="4609" y="1121"/>
              <a:ext cx="79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SRF linac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5" name="Text Box 54"/>
            <p:cNvSpPr txBox="1">
              <a:spLocks noChangeArrowheads="1"/>
            </p:cNvSpPr>
            <p:nvPr/>
          </p:nvSpPr>
          <p:spPr bwMode="auto">
            <a:xfrm>
              <a:off x="5009" y="624"/>
              <a:ext cx="619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Ion</a:t>
              </a:r>
            </a:p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source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6" name="Text Box 55"/>
            <p:cNvSpPr txBox="1">
              <a:spLocks noChangeArrowheads="1"/>
            </p:cNvSpPr>
            <p:nvPr/>
          </p:nvSpPr>
          <p:spPr bwMode="auto">
            <a:xfrm>
              <a:off x="4243" y="2005"/>
              <a:ext cx="1353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solidFill>
                    <a:srgbClr val="0000FF"/>
                  </a:solidFill>
                  <a:latin typeface="Arial Narrow" pitchFamily="34" charset="0"/>
                </a:rPr>
                <a:t>Cold ion collider ring (25 -100 GeV)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7" name="Text Box 56"/>
            <p:cNvSpPr txBox="1">
              <a:spLocks noChangeArrowheads="1"/>
            </p:cNvSpPr>
            <p:nvPr/>
          </p:nvSpPr>
          <p:spPr bwMode="auto">
            <a:xfrm>
              <a:off x="1684" y="1152"/>
              <a:ext cx="1534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Three Figure-8 rings </a:t>
              </a:r>
            </a:p>
            <a:p>
              <a:pPr algn="ctr" eaLnBrk="1" hangingPunct="1"/>
              <a:r>
                <a:rPr lang="en-US" altLang="en-US" sz="1400" b="1">
                  <a:latin typeface="Arial Narrow" pitchFamily="34" charset="0"/>
                </a:rPr>
                <a:t>stacked vertically</a:t>
              </a:r>
              <a:endParaRPr lang="en-US" altLang="en-US" sz="1400">
                <a:latin typeface="Arial" pitchFamily="34" charset="0"/>
              </a:endParaRPr>
            </a:p>
          </p:txBody>
        </p:sp>
        <p:sp>
          <p:nvSpPr>
            <p:cNvPr id="18" name="Arc 57"/>
            <p:cNvSpPr>
              <a:spLocks/>
            </p:cNvSpPr>
            <p:nvPr/>
          </p:nvSpPr>
          <p:spPr bwMode="auto">
            <a:xfrm>
              <a:off x="3736" y="2248"/>
              <a:ext cx="440" cy="828"/>
            </a:xfrm>
            <a:custGeom>
              <a:avLst/>
              <a:gdLst>
                <a:gd name="T0" fmla="*/ 0 w 21600"/>
                <a:gd name="T1" fmla="*/ 0 h 42654"/>
                <a:gd name="T2" fmla="*/ 0 w 21600"/>
                <a:gd name="T3" fmla="*/ 0 h 42654"/>
                <a:gd name="T4" fmla="*/ 0 w 21600"/>
                <a:gd name="T5" fmla="*/ 0 h 42654"/>
                <a:gd name="T6" fmla="*/ 0 60000 65536"/>
                <a:gd name="T7" fmla="*/ 0 60000 65536"/>
                <a:gd name="T8" fmla="*/ 0 60000 65536"/>
                <a:gd name="T9" fmla="*/ 0 w 21600"/>
                <a:gd name="T10" fmla="*/ 0 h 42654"/>
                <a:gd name="T11" fmla="*/ 21600 w 21600"/>
                <a:gd name="T12" fmla="*/ 42654 h 426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2654" fill="none" extrusionOk="0">
                  <a:moveTo>
                    <a:pt x="4807" y="-1"/>
                  </a:moveTo>
                  <a:cubicBezTo>
                    <a:pt x="14631" y="2242"/>
                    <a:pt x="21600" y="10980"/>
                    <a:pt x="21600" y="21058"/>
                  </a:cubicBezTo>
                  <a:cubicBezTo>
                    <a:pt x="21600" y="32817"/>
                    <a:pt x="12193" y="42416"/>
                    <a:pt x="435" y="42653"/>
                  </a:cubicBezTo>
                </a:path>
                <a:path w="21600" h="42654" stroke="0" extrusionOk="0">
                  <a:moveTo>
                    <a:pt x="4807" y="-1"/>
                  </a:moveTo>
                  <a:cubicBezTo>
                    <a:pt x="14631" y="2242"/>
                    <a:pt x="21600" y="10980"/>
                    <a:pt x="21600" y="21058"/>
                  </a:cubicBezTo>
                  <a:cubicBezTo>
                    <a:pt x="21600" y="32817"/>
                    <a:pt x="12193" y="42416"/>
                    <a:pt x="435" y="42653"/>
                  </a:cubicBezTo>
                  <a:lnTo>
                    <a:pt x="0" y="21058"/>
                  </a:lnTo>
                  <a:lnTo>
                    <a:pt x="4807" y="-1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9" name="Line 58"/>
            <p:cNvSpPr>
              <a:spLocks noChangeShapeType="1"/>
            </p:cNvSpPr>
            <p:nvPr/>
          </p:nvSpPr>
          <p:spPr bwMode="auto">
            <a:xfrm>
              <a:off x="1912" y="1590"/>
              <a:ext cx="240" cy="336"/>
            </a:xfrm>
            <a:prstGeom prst="line">
              <a:avLst/>
            </a:prstGeom>
            <a:noFill/>
            <a:ln w="1905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rc 59"/>
            <p:cNvSpPr>
              <a:spLocks/>
            </p:cNvSpPr>
            <p:nvPr/>
          </p:nvSpPr>
          <p:spPr bwMode="auto">
            <a:xfrm rot="10800000">
              <a:off x="3370" y="1836"/>
              <a:ext cx="853" cy="348"/>
            </a:xfrm>
            <a:custGeom>
              <a:avLst/>
              <a:gdLst>
                <a:gd name="T0" fmla="*/ 0 w 30055"/>
                <a:gd name="T1" fmla="*/ 0 h 43200"/>
                <a:gd name="T2" fmla="*/ 0 w 30055"/>
                <a:gd name="T3" fmla="*/ 0 h 43200"/>
                <a:gd name="T4" fmla="*/ 0 w 3005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055"/>
                <a:gd name="T10" fmla="*/ 0 h 43200"/>
                <a:gd name="T11" fmla="*/ 30055 w 3005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55" h="43200" fill="none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</a:path>
                <a:path w="30055" h="43200" stroke="0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  <a:lnTo>
                    <a:pt x="21600" y="21600"/>
                  </a:lnTo>
                  <a:lnTo>
                    <a:pt x="30055" y="41476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" name="Arc 60"/>
            <p:cNvSpPr>
              <a:spLocks/>
            </p:cNvSpPr>
            <p:nvPr/>
          </p:nvSpPr>
          <p:spPr bwMode="auto">
            <a:xfrm>
              <a:off x="533" y="1839"/>
              <a:ext cx="853" cy="348"/>
            </a:xfrm>
            <a:custGeom>
              <a:avLst/>
              <a:gdLst>
                <a:gd name="T0" fmla="*/ 0 w 30055"/>
                <a:gd name="T1" fmla="*/ 0 h 43200"/>
                <a:gd name="T2" fmla="*/ 0 w 30055"/>
                <a:gd name="T3" fmla="*/ 0 h 43200"/>
                <a:gd name="T4" fmla="*/ 0 w 3005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055"/>
                <a:gd name="T10" fmla="*/ 0 h 43200"/>
                <a:gd name="T11" fmla="*/ 30055 w 3005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55" h="43200" fill="none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</a:path>
                <a:path w="30055" h="43200" stroke="0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  <a:lnTo>
                    <a:pt x="21600" y="21600"/>
                  </a:lnTo>
                  <a:lnTo>
                    <a:pt x="30055" y="41476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" name="Line 61"/>
            <p:cNvSpPr>
              <a:spLocks noChangeShapeType="1"/>
            </p:cNvSpPr>
            <p:nvPr/>
          </p:nvSpPr>
          <p:spPr bwMode="auto">
            <a:xfrm>
              <a:off x="776" y="3075"/>
              <a:ext cx="296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rc 62"/>
            <p:cNvSpPr>
              <a:spLocks/>
            </p:cNvSpPr>
            <p:nvPr/>
          </p:nvSpPr>
          <p:spPr bwMode="auto">
            <a:xfrm>
              <a:off x="3714" y="3072"/>
              <a:ext cx="318" cy="720"/>
            </a:xfrm>
            <a:custGeom>
              <a:avLst/>
              <a:gdLst>
                <a:gd name="T0" fmla="*/ 0 w 21600"/>
                <a:gd name="T1" fmla="*/ 0 h 43196"/>
                <a:gd name="T2" fmla="*/ 0 w 21600"/>
                <a:gd name="T3" fmla="*/ 0 h 43196"/>
                <a:gd name="T4" fmla="*/ 0 w 21600"/>
                <a:gd name="T5" fmla="*/ 0 h 43196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96"/>
                <a:gd name="T11" fmla="*/ 21600 w 21600"/>
                <a:gd name="T12" fmla="*/ 43196 h 431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96" fill="none" extrusionOk="0">
                  <a:moveTo>
                    <a:pt x="102" y="0"/>
                  </a:moveTo>
                  <a:cubicBezTo>
                    <a:pt x="11992" y="56"/>
                    <a:pt x="21600" y="9710"/>
                    <a:pt x="21600" y="21600"/>
                  </a:cubicBezTo>
                  <a:cubicBezTo>
                    <a:pt x="21600" y="33359"/>
                    <a:pt x="12193" y="42958"/>
                    <a:pt x="435" y="43195"/>
                  </a:cubicBezTo>
                </a:path>
                <a:path w="21600" h="43196" stroke="0" extrusionOk="0">
                  <a:moveTo>
                    <a:pt x="102" y="0"/>
                  </a:moveTo>
                  <a:cubicBezTo>
                    <a:pt x="11992" y="56"/>
                    <a:pt x="21600" y="9710"/>
                    <a:pt x="21600" y="21600"/>
                  </a:cubicBezTo>
                  <a:cubicBezTo>
                    <a:pt x="21600" y="33359"/>
                    <a:pt x="12193" y="42958"/>
                    <a:pt x="435" y="43195"/>
                  </a:cubicBezTo>
                  <a:lnTo>
                    <a:pt x="0" y="21600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4" name="Arc 63"/>
            <p:cNvSpPr>
              <a:spLocks/>
            </p:cNvSpPr>
            <p:nvPr/>
          </p:nvSpPr>
          <p:spPr bwMode="auto">
            <a:xfrm rot="10800000">
              <a:off x="960" y="3072"/>
              <a:ext cx="352" cy="720"/>
            </a:xfrm>
            <a:custGeom>
              <a:avLst/>
              <a:gdLst>
                <a:gd name="T0" fmla="*/ 0 w 21600"/>
                <a:gd name="T1" fmla="*/ 0 h 43196"/>
                <a:gd name="T2" fmla="*/ 0 w 21600"/>
                <a:gd name="T3" fmla="*/ 0 h 43196"/>
                <a:gd name="T4" fmla="*/ 0 w 21600"/>
                <a:gd name="T5" fmla="*/ 0 h 43196"/>
                <a:gd name="T6" fmla="*/ 0 60000 65536"/>
                <a:gd name="T7" fmla="*/ 0 60000 65536"/>
                <a:gd name="T8" fmla="*/ 0 60000 65536"/>
                <a:gd name="T9" fmla="*/ 0 w 21600"/>
                <a:gd name="T10" fmla="*/ 0 h 43196"/>
                <a:gd name="T11" fmla="*/ 21600 w 21600"/>
                <a:gd name="T12" fmla="*/ 43196 h 431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3196" fill="none" extrusionOk="0">
                  <a:moveTo>
                    <a:pt x="102" y="0"/>
                  </a:moveTo>
                  <a:cubicBezTo>
                    <a:pt x="11992" y="56"/>
                    <a:pt x="21600" y="9710"/>
                    <a:pt x="21600" y="21600"/>
                  </a:cubicBezTo>
                  <a:cubicBezTo>
                    <a:pt x="21600" y="33359"/>
                    <a:pt x="12193" y="42958"/>
                    <a:pt x="435" y="43195"/>
                  </a:cubicBezTo>
                </a:path>
                <a:path w="21600" h="43196" stroke="0" extrusionOk="0">
                  <a:moveTo>
                    <a:pt x="102" y="0"/>
                  </a:moveTo>
                  <a:cubicBezTo>
                    <a:pt x="11992" y="56"/>
                    <a:pt x="21600" y="9710"/>
                    <a:pt x="21600" y="21600"/>
                  </a:cubicBezTo>
                  <a:cubicBezTo>
                    <a:pt x="21600" y="33359"/>
                    <a:pt x="12193" y="42958"/>
                    <a:pt x="435" y="43195"/>
                  </a:cubicBezTo>
                  <a:lnTo>
                    <a:pt x="0" y="21600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5" name="Line 64"/>
            <p:cNvSpPr>
              <a:spLocks noChangeShapeType="1"/>
            </p:cNvSpPr>
            <p:nvPr/>
          </p:nvSpPr>
          <p:spPr bwMode="auto">
            <a:xfrm>
              <a:off x="1296" y="3792"/>
              <a:ext cx="245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65"/>
            <p:cNvSpPr>
              <a:spLocks noChangeShapeType="1"/>
            </p:cNvSpPr>
            <p:nvPr/>
          </p:nvSpPr>
          <p:spPr bwMode="auto">
            <a:xfrm>
              <a:off x="3994" y="1113"/>
              <a:ext cx="1392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Arc 66"/>
            <p:cNvSpPr>
              <a:spLocks/>
            </p:cNvSpPr>
            <p:nvPr/>
          </p:nvSpPr>
          <p:spPr bwMode="auto">
            <a:xfrm rot="-5400000">
              <a:off x="4370" y="815"/>
              <a:ext cx="294" cy="295"/>
            </a:xfrm>
            <a:custGeom>
              <a:avLst/>
              <a:gdLst>
                <a:gd name="T0" fmla="*/ 0 w 43196"/>
                <a:gd name="T1" fmla="*/ 0 h 43196"/>
                <a:gd name="T2" fmla="*/ 0 w 43196"/>
                <a:gd name="T3" fmla="*/ 0 h 43196"/>
                <a:gd name="T4" fmla="*/ 0 w 43196"/>
                <a:gd name="T5" fmla="*/ 0 h 43196"/>
                <a:gd name="T6" fmla="*/ 0 60000 65536"/>
                <a:gd name="T7" fmla="*/ 0 60000 65536"/>
                <a:gd name="T8" fmla="*/ 0 60000 65536"/>
                <a:gd name="T9" fmla="*/ 0 w 43196"/>
                <a:gd name="T10" fmla="*/ 0 h 43196"/>
                <a:gd name="T11" fmla="*/ 43196 w 43196"/>
                <a:gd name="T12" fmla="*/ 43196 h 431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6" h="43196" fill="none" extrusionOk="0">
                  <a:moveTo>
                    <a:pt x="22003" y="-1"/>
                  </a:moveTo>
                  <a:cubicBezTo>
                    <a:pt x="33771" y="221"/>
                    <a:pt x="43196" y="9825"/>
                    <a:pt x="43196" y="21596"/>
                  </a:cubicBezTo>
                  <a:cubicBezTo>
                    <a:pt x="43196" y="33525"/>
                    <a:pt x="33525" y="43196"/>
                    <a:pt x="21596" y="43196"/>
                  </a:cubicBezTo>
                  <a:cubicBezTo>
                    <a:pt x="9829" y="43196"/>
                    <a:pt x="227" y="33777"/>
                    <a:pt x="0" y="22012"/>
                  </a:cubicBezTo>
                </a:path>
                <a:path w="43196" h="43196" stroke="0" extrusionOk="0">
                  <a:moveTo>
                    <a:pt x="22003" y="-1"/>
                  </a:moveTo>
                  <a:cubicBezTo>
                    <a:pt x="33771" y="221"/>
                    <a:pt x="43196" y="9825"/>
                    <a:pt x="43196" y="21596"/>
                  </a:cubicBezTo>
                  <a:cubicBezTo>
                    <a:pt x="43196" y="33525"/>
                    <a:pt x="33525" y="43196"/>
                    <a:pt x="21596" y="43196"/>
                  </a:cubicBezTo>
                  <a:cubicBezTo>
                    <a:pt x="9829" y="43196"/>
                    <a:pt x="227" y="33777"/>
                    <a:pt x="0" y="22012"/>
                  </a:cubicBezTo>
                  <a:lnTo>
                    <a:pt x="21596" y="21596"/>
                  </a:lnTo>
                  <a:lnTo>
                    <a:pt x="22003" y="-1"/>
                  </a:lnTo>
                  <a:close/>
                </a:path>
              </a:pathLst>
            </a:cu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8" name="Arc 67"/>
            <p:cNvSpPr>
              <a:spLocks/>
            </p:cNvSpPr>
            <p:nvPr/>
          </p:nvSpPr>
          <p:spPr bwMode="auto">
            <a:xfrm rot="5400000">
              <a:off x="4073" y="1112"/>
              <a:ext cx="294" cy="295"/>
            </a:xfrm>
            <a:custGeom>
              <a:avLst/>
              <a:gdLst>
                <a:gd name="T0" fmla="*/ 0 w 43196"/>
                <a:gd name="T1" fmla="*/ 0 h 43196"/>
                <a:gd name="T2" fmla="*/ 0 w 43196"/>
                <a:gd name="T3" fmla="*/ 0 h 43196"/>
                <a:gd name="T4" fmla="*/ 0 w 43196"/>
                <a:gd name="T5" fmla="*/ 0 h 43196"/>
                <a:gd name="T6" fmla="*/ 0 60000 65536"/>
                <a:gd name="T7" fmla="*/ 0 60000 65536"/>
                <a:gd name="T8" fmla="*/ 0 60000 65536"/>
                <a:gd name="T9" fmla="*/ 0 w 43196"/>
                <a:gd name="T10" fmla="*/ 0 h 43196"/>
                <a:gd name="T11" fmla="*/ 43196 w 43196"/>
                <a:gd name="T12" fmla="*/ 43196 h 431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6" h="43196" fill="none" extrusionOk="0">
                  <a:moveTo>
                    <a:pt x="22003" y="-1"/>
                  </a:moveTo>
                  <a:cubicBezTo>
                    <a:pt x="33771" y="221"/>
                    <a:pt x="43196" y="9825"/>
                    <a:pt x="43196" y="21596"/>
                  </a:cubicBezTo>
                  <a:cubicBezTo>
                    <a:pt x="43196" y="33525"/>
                    <a:pt x="33525" y="43196"/>
                    <a:pt x="21596" y="43196"/>
                  </a:cubicBezTo>
                  <a:cubicBezTo>
                    <a:pt x="9829" y="43196"/>
                    <a:pt x="227" y="33777"/>
                    <a:pt x="0" y="22012"/>
                  </a:cubicBezTo>
                </a:path>
                <a:path w="43196" h="43196" stroke="0" extrusionOk="0">
                  <a:moveTo>
                    <a:pt x="22003" y="-1"/>
                  </a:moveTo>
                  <a:cubicBezTo>
                    <a:pt x="33771" y="221"/>
                    <a:pt x="43196" y="9825"/>
                    <a:pt x="43196" y="21596"/>
                  </a:cubicBezTo>
                  <a:cubicBezTo>
                    <a:pt x="43196" y="33525"/>
                    <a:pt x="33525" y="43196"/>
                    <a:pt x="21596" y="43196"/>
                  </a:cubicBezTo>
                  <a:cubicBezTo>
                    <a:pt x="9829" y="43196"/>
                    <a:pt x="227" y="33777"/>
                    <a:pt x="0" y="22012"/>
                  </a:cubicBezTo>
                  <a:lnTo>
                    <a:pt x="21596" y="21596"/>
                  </a:lnTo>
                  <a:lnTo>
                    <a:pt x="22003" y="-1"/>
                  </a:lnTo>
                  <a:close/>
                </a:path>
              </a:pathLst>
            </a:cu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9" name="Line 68"/>
            <p:cNvSpPr>
              <a:spLocks noChangeShapeType="1"/>
            </p:cNvSpPr>
            <p:nvPr/>
          </p:nvSpPr>
          <p:spPr bwMode="auto">
            <a:xfrm>
              <a:off x="4368" y="955"/>
              <a:ext cx="0" cy="32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69"/>
            <p:cNvSpPr>
              <a:spLocks noChangeShapeType="1"/>
            </p:cNvSpPr>
            <p:nvPr/>
          </p:nvSpPr>
          <p:spPr bwMode="auto">
            <a:xfrm flipH="1">
              <a:off x="3265" y="1112"/>
              <a:ext cx="735" cy="413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70"/>
            <p:cNvSpPr>
              <a:spLocks noChangeShapeType="1"/>
            </p:cNvSpPr>
            <p:nvPr/>
          </p:nvSpPr>
          <p:spPr bwMode="auto">
            <a:xfrm>
              <a:off x="1373" y="1850"/>
              <a:ext cx="2487" cy="3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71"/>
            <p:cNvSpPr>
              <a:spLocks noChangeShapeType="1"/>
            </p:cNvSpPr>
            <p:nvPr/>
          </p:nvSpPr>
          <p:spPr bwMode="auto">
            <a:xfrm flipV="1">
              <a:off x="1373" y="1853"/>
              <a:ext cx="2004" cy="32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Arc 72"/>
            <p:cNvSpPr>
              <a:spLocks/>
            </p:cNvSpPr>
            <p:nvPr/>
          </p:nvSpPr>
          <p:spPr bwMode="auto">
            <a:xfrm>
              <a:off x="528" y="1696"/>
              <a:ext cx="757" cy="293"/>
            </a:xfrm>
            <a:custGeom>
              <a:avLst/>
              <a:gdLst>
                <a:gd name="T0" fmla="*/ 0 w 31509"/>
                <a:gd name="T1" fmla="*/ 0 h 43200"/>
                <a:gd name="T2" fmla="*/ 0 w 31509"/>
                <a:gd name="T3" fmla="*/ 0 h 43200"/>
                <a:gd name="T4" fmla="*/ 0 w 31509"/>
                <a:gd name="T5" fmla="*/ 0 h 43200"/>
                <a:gd name="T6" fmla="*/ 0 60000 65536"/>
                <a:gd name="T7" fmla="*/ 0 60000 65536"/>
                <a:gd name="T8" fmla="*/ 0 60000 65536"/>
                <a:gd name="T9" fmla="*/ 0 w 31509"/>
                <a:gd name="T10" fmla="*/ 0 h 43200"/>
                <a:gd name="T11" fmla="*/ 31509 w 3150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509" h="43200" fill="none" extrusionOk="0">
                  <a:moveTo>
                    <a:pt x="31509" y="40793"/>
                  </a:moveTo>
                  <a:cubicBezTo>
                    <a:pt x="28445" y="42374"/>
                    <a:pt x="25047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5021" y="-1"/>
                    <a:pt x="28393" y="812"/>
                    <a:pt x="31438" y="2371"/>
                  </a:cubicBezTo>
                </a:path>
                <a:path w="31509" h="43200" stroke="0" extrusionOk="0">
                  <a:moveTo>
                    <a:pt x="31509" y="40793"/>
                  </a:moveTo>
                  <a:cubicBezTo>
                    <a:pt x="28445" y="42374"/>
                    <a:pt x="25047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5021" y="-1"/>
                    <a:pt x="28393" y="812"/>
                    <a:pt x="31438" y="2371"/>
                  </a:cubicBezTo>
                  <a:lnTo>
                    <a:pt x="21600" y="21600"/>
                  </a:lnTo>
                  <a:lnTo>
                    <a:pt x="31509" y="40793"/>
                  </a:lnTo>
                  <a:close/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4" name="Line 73"/>
            <p:cNvSpPr>
              <a:spLocks noChangeShapeType="1"/>
            </p:cNvSpPr>
            <p:nvPr/>
          </p:nvSpPr>
          <p:spPr bwMode="auto">
            <a:xfrm>
              <a:off x="1277" y="1708"/>
              <a:ext cx="140" cy="203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74"/>
            <p:cNvSpPr>
              <a:spLocks noChangeShapeType="1"/>
            </p:cNvSpPr>
            <p:nvPr/>
          </p:nvSpPr>
          <p:spPr bwMode="auto">
            <a:xfrm>
              <a:off x="1412" y="1907"/>
              <a:ext cx="146" cy="2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75"/>
            <p:cNvSpPr>
              <a:spLocks noChangeShapeType="1"/>
            </p:cNvSpPr>
            <p:nvPr/>
          </p:nvSpPr>
          <p:spPr bwMode="auto">
            <a:xfrm flipV="1">
              <a:off x="1558" y="1898"/>
              <a:ext cx="438" cy="3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76"/>
            <p:cNvSpPr>
              <a:spLocks noChangeShapeType="1"/>
            </p:cNvSpPr>
            <p:nvPr/>
          </p:nvSpPr>
          <p:spPr bwMode="auto">
            <a:xfrm>
              <a:off x="1280" y="1968"/>
              <a:ext cx="136" cy="151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77"/>
            <p:cNvSpPr>
              <a:spLocks noChangeShapeType="1"/>
            </p:cNvSpPr>
            <p:nvPr/>
          </p:nvSpPr>
          <p:spPr bwMode="auto">
            <a:xfrm>
              <a:off x="1991" y="1896"/>
              <a:ext cx="1352" cy="22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78"/>
            <p:cNvSpPr>
              <a:spLocks noChangeShapeType="1"/>
            </p:cNvSpPr>
            <p:nvPr/>
          </p:nvSpPr>
          <p:spPr bwMode="auto">
            <a:xfrm flipV="1">
              <a:off x="1408" y="1900"/>
              <a:ext cx="1351" cy="216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79"/>
            <p:cNvSpPr>
              <a:spLocks noChangeShapeType="1"/>
            </p:cNvSpPr>
            <p:nvPr/>
          </p:nvSpPr>
          <p:spPr bwMode="auto">
            <a:xfrm>
              <a:off x="2755" y="1899"/>
              <a:ext cx="434" cy="34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Line 80"/>
            <p:cNvSpPr>
              <a:spLocks noChangeShapeType="1"/>
            </p:cNvSpPr>
            <p:nvPr/>
          </p:nvSpPr>
          <p:spPr bwMode="auto">
            <a:xfrm flipH="1">
              <a:off x="3337" y="1969"/>
              <a:ext cx="131" cy="148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Line 81"/>
            <p:cNvSpPr>
              <a:spLocks noChangeShapeType="1"/>
            </p:cNvSpPr>
            <p:nvPr/>
          </p:nvSpPr>
          <p:spPr bwMode="auto">
            <a:xfrm flipH="1">
              <a:off x="3337" y="1714"/>
              <a:ext cx="135" cy="196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Line 82"/>
            <p:cNvSpPr>
              <a:spLocks noChangeShapeType="1"/>
            </p:cNvSpPr>
            <p:nvPr/>
          </p:nvSpPr>
          <p:spPr bwMode="auto">
            <a:xfrm flipH="1">
              <a:off x="3190" y="1908"/>
              <a:ext cx="148" cy="25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83"/>
            <p:cNvSpPr>
              <a:spLocks noChangeShapeType="1"/>
            </p:cNvSpPr>
            <p:nvPr/>
          </p:nvSpPr>
          <p:spPr bwMode="auto">
            <a:xfrm>
              <a:off x="1375" y="1506"/>
              <a:ext cx="2005" cy="322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84"/>
            <p:cNvSpPr>
              <a:spLocks noChangeShapeType="1"/>
            </p:cNvSpPr>
            <p:nvPr/>
          </p:nvSpPr>
          <p:spPr bwMode="auto">
            <a:xfrm flipV="1">
              <a:off x="1373" y="1506"/>
              <a:ext cx="2004" cy="322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Arc 85"/>
            <p:cNvSpPr>
              <a:spLocks/>
            </p:cNvSpPr>
            <p:nvPr/>
          </p:nvSpPr>
          <p:spPr bwMode="auto">
            <a:xfrm rot="10800000">
              <a:off x="3462" y="1698"/>
              <a:ext cx="768" cy="293"/>
            </a:xfrm>
            <a:custGeom>
              <a:avLst/>
              <a:gdLst>
                <a:gd name="T0" fmla="*/ 0 w 31960"/>
                <a:gd name="T1" fmla="*/ 0 h 43200"/>
                <a:gd name="T2" fmla="*/ 0 w 31960"/>
                <a:gd name="T3" fmla="*/ 0 h 43200"/>
                <a:gd name="T4" fmla="*/ 0 w 31960"/>
                <a:gd name="T5" fmla="*/ 0 h 43200"/>
                <a:gd name="T6" fmla="*/ 0 60000 65536"/>
                <a:gd name="T7" fmla="*/ 0 60000 65536"/>
                <a:gd name="T8" fmla="*/ 0 60000 65536"/>
                <a:gd name="T9" fmla="*/ 0 w 31960"/>
                <a:gd name="T10" fmla="*/ 0 h 43200"/>
                <a:gd name="T11" fmla="*/ 31960 w 3196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960" h="43200" fill="none" extrusionOk="0">
                  <a:moveTo>
                    <a:pt x="31696" y="40694"/>
                  </a:moveTo>
                  <a:cubicBezTo>
                    <a:pt x="28585" y="42340"/>
                    <a:pt x="2511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5220" y="-1"/>
                    <a:pt x="28782" y="910"/>
                    <a:pt x="31959" y="2646"/>
                  </a:cubicBezTo>
                </a:path>
                <a:path w="31960" h="43200" stroke="0" extrusionOk="0">
                  <a:moveTo>
                    <a:pt x="31696" y="40694"/>
                  </a:moveTo>
                  <a:cubicBezTo>
                    <a:pt x="28585" y="42340"/>
                    <a:pt x="2511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5220" y="-1"/>
                    <a:pt x="28782" y="910"/>
                    <a:pt x="31959" y="2646"/>
                  </a:cubicBezTo>
                  <a:lnTo>
                    <a:pt x="21600" y="21600"/>
                  </a:lnTo>
                  <a:lnTo>
                    <a:pt x="31696" y="40694"/>
                  </a:lnTo>
                  <a:close/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7" name="Arc 86"/>
            <p:cNvSpPr>
              <a:spLocks/>
            </p:cNvSpPr>
            <p:nvPr/>
          </p:nvSpPr>
          <p:spPr bwMode="auto">
            <a:xfrm>
              <a:off x="533" y="1494"/>
              <a:ext cx="853" cy="348"/>
            </a:xfrm>
            <a:custGeom>
              <a:avLst/>
              <a:gdLst>
                <a:gd name="T0" fmla="*/ 0 w 30055"/>
                <a:gd name="T1" fmla="*/ 0 h 43200"/>
                <a:gd name="T2" fmla="*/ 0 w 30055"/>
                <a:gd name="T3" fmla="*/ 0 h 43200"/>
                <a:gd name="T4" fmla="*/ 0 w 3005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055"/>
                <a:gd name="T10" fmla="*/ 0 h 43200"/>
                <a:gd name="T11" fmla="*/ 30055 w 3005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55" h="43200" fill="none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</a:path>
                <a:path w="30055" h="43200" stroke="0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  <a:lnTo>
                    <a:pt x="21600" y="21600"/>
                  </a:lnTo>
                  <a:lnTo>
                    <a:pt x="30055" y="41476"/>
                  </a:lnTo>
                  <a:close/>
                </a:path>
              </a:pathLst>
            </a:cu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8" name="Arc 87"/>
            <p:cNvSpPr>
              <a:spLocks/>
            </p:cNvSpPr>
            <p:nvPr/>
          </p:nvSpPr>
          <p:spPr bwMode="auto">
            <a:xfrm rot="10800000">
              <a:off x="3372" y="1494"/>
              <a:ext cx="853" cy="348"/>
            </a:xfrm>
            <a:custGeom>
              <a:avLst/>
              <a:gdLst>
                <a:gd name="T0" fmla="*/ 0 w 30055"/>
                <a:gd name="T1" fmla="*/ 0 h 43200"/>
                <a:gd name="T2" fmla="*/ 0 w 30055"/>
                <a:gd name="T3" fmla="*/ 0 h 43200"/>
                <a:gd name="T4" fmla="*/ 0 w 30055"/>
                <a:gd name="T5" fmla="*/ 0 h 43200"/>
                <a:gd name="T6" fmla="*/ 0 60000 65536"/>
                <a:gd name="T7" fmla="*/ 0 60000 65536"/>
                <a:gd name="T8" fmla="*/ 0 60000 65536"/>
                <a:gd name="T9" fmla="*/ 0 w 30055"/>
                <a:gd name="T10" fmla="*/ 0 h 43200"/>
                <a:gd name="T11" fmla="*/ 30055 w 30055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055" h="43200" fill="none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</a:path>
                <a:path w="30055" h="43200" stroke="0" extrusionOk="0">
                  <a:moveTo>
                    <a:pt x="30055" y="41476"/>
                  </a:moveTo>
                  <a:cubicBezTo>
                    <a:pt x="27381" y="42613"/>
                    <a:pt x="24505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4490" y="-1"/>
                    <a:pt x="27351" y="580"/>
                    <a:pt x="30013" y="1705"/>
                  </a:cubicBezTo>
                  <a:lnTo>
                    <a:pt x="21600" y="21600"/>
                  </a:lnTo>
                  <a:lnTo>
                    <a:pt x="30055" y="41476"/>
                  </a:lnTo>
                  <a:close/>
                </a:path>
              </a:pathLst>
            </a:custGeom>
            <a:noFill/>
            <a:ln w="19050">
              <a:solidFill>
                <a:srgbClr val="8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9" name="Rectangle 88"/>
            <p:cNvSpPr>
              <a:spLocks noChangeArrowheads="1"/>
            </p:cNvSpPr>
            <p:nvPr/>
          </p:nvSpPr>
          <p:spPr bwMode="auto">
            <a:xfrm>
              <a:off x="680" y="3009"/>
              <a:ext cx="232" cy="126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0" name="Line 89"/>
            <p:cNvSpPr>
              <a:spLocks noChangeShapeType="1"/>
            </p:cNvSpPr>
            <p:nvPr/>
          </p:nvSpPr>
          <p:spPr bwMode="auto">
            <a:xfrm rot="10800000">
              <a:off x="4176" y="2606"/>
              <a:ext cx="0" cy="5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90"/>
            <p:cNvSpPr>
              <a:spLocks noChangeShapeType="1"/>
            </p:cNvSpPr>
            <p:nvPr/>
          </p:nvSpPr>
          <p:spPr bwMode="auto">
            <a:xfrm>
              <a:off x="4032" y="3456"/>
              <a:ext cx="0" cy="5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Rectangle 91"/>
            <p:cNvSpPr>
              <a:spLocks noChangeArrowheads="1"/>
            </p:cNvSpPr>
            <p:nvPr/>
          </p:nvSpPr>
          <p:spPr bwMode="auto">
            <a:xfrm>
              <a:off x="1549" y="3016"/>
              <a:ext cx="2031" cy="127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3" name="Rectangle 92"/>
            <p:cNvSpPr>
              <a:spLocks noChangeArrowheads="1"/>
            </p:cNvSpPr>
            <p:nvPr/>
          </p:nvSpPr>
          <p:spPr bwMode="auto">
            <a:xfrm>
              <a:off x="1549" y="3744"/>
              <a:ext cx="2031" cy="127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4" name="Rectangle 93"/>
            <p:cNvSpPr>
              <a:spLocks noChangeArrowheads="1"/>
            </p:cNvSpPr>
            <p:nvPr/>
          </p:nvSpPr>
          <p:spPr bwMode="auto">
            <a:xfrm>
              <a:off x="4827" y="1047"/>
              <a:ext cx="359" cy="126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5" name="Rectangle 94"/>
            <p:cNvSpPr>
              <a:spLocks noChangeArrowheads="1"/>
            </p:cNvSpPr>
            <p:nvPr/>
          </p:nvSpPr>
          <p:spPr bwMode="auto">
            <a:xfrm>
              <a:off x="5337" y="1047"/>
              <a:ext cx="127" cy="126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6" name="Oval 95"/>
            <p:cNvSpPr>
              <a:spLocks noChangeArrowheads="1"/>
            </p:cNvSpPr>
            <p:nvPr/>
          </p:nvSpPr>
          <p:spPr bwMode="auto">
            <a:xfrm>
              <a:off x="2941" y="1881"/>
              <a:ext cx="69" cy="6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  <p:sp>
          <p:nvSpPr>
            <p:cNvPr id="57" name="Oval 96"/>
            <p:cNvSpPr>
              <a:spLocks noChangeArrowheads="1"/>
            </p:cNvSpPr>
            <p:nvPr/>
          </p:nvSpPr>
          <p:spPr bwMode="auto">
            <a:xfrm>
              <a:off x="1750" y="1881"/>
              <a:ext cx="69" cy="69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2pPr>
              <a:lvl3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3pPr>
              <a:lvl4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4pPr>
              <a:lvl5pPr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102" charset="0"/>
                  <a:ea typeface="ＭＳ Ｐゴシック" pitchFamily="34" charset="-128"/>
                </a:defRPr>
              </a:lvl9pPr>
            </a:lstStyle>
            <a:p>
              <a:endParaRPr lang="en-US" altLang="en-US" sz="14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058837" y="4343400"/>
                <a:ext cx="2671116" cy="16548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𝑐𝑟𝑜𝑠𝑠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=750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</a:rPr>
                        <m:t>MHz</m:t>
                      </m:r>
                      <m:r>
                        <a:rPr lang="en-US" sz="2000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 smtClean="0"/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=3−12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2000" b="0" i="1" dirty="0" smtClean="0">
                  <a:latin typeface="Cambria Math"/>
                </a:endParaRPr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=25−100 </m:t>
                      </m:r>
                      <m:r>
                        <m:rPr>
                          <m:nor/>
                        </m:rPr>
                        <a:rPr lang="en-US" sz="2000" b="0" i="0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2000" dirty="0" smtClean="0"/>
              </a:p>
              <a:p>
                <a:pPr algn="ctr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34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cm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sup>
                      </m:sSup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s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837" y="4343400"/>
                <a:ext cx="2671116" cy="165487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ooter Placeholder 5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7412322" y="685800"/>
            <a:ext cx="1579278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arxiv:1209.0757</a:t>
            </a:r>
            <a:endParaRPr lang="en-US" sz="12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2" name="Picture 140" descr="Screen Shot 2014-02-26 at 10.49.5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50" y="1992312"/>
            <a:ext cx="2520950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26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MEIC Detector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04800" y="4893439"/>
                <a:ext cx="6007799" cy="1431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dirty="0" smtClean="0"/>
                  <a:t>Bunch spacing: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1.3 </m:t>
                    </m:r>
                    <m:r>
                      <m:rPr>
                        <m:nor/>
                      </m:rPr>
                      <a:rPr lang="en-US" i="0" dirty="0" smtClean="0">
                        <a:latin typeface="Cambria Math"/>
                      </a:rPr>
                      <m:t>ns</m:t>
                    </m:r>
                  </m:oMath>
                </a14:m>
                <a:endParaRPr lang="en-US" dirty="0" smtClean="0"/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dirty="0" smtClean="0"/>
                  <a:t> collisions per bunch crossing</a:t>
                </a: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𝐿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200 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kHZ</m:t>
                      </m:r>
                    </m:oMath>
                  </m:oMathPara>
                </a14:m>
                <a:endParaRPr lang="en-US" dirty="0" smtClean="0"/>
              </a:p>
              <a:p>
                <a:pPr>
                  <a:spcAft>
                    <a:spcPts val="600"/>
                  </a:spcAft>
                </a:pPr>
                <a:r>
                  <a:rPr lang="en-US" dirty="0" smtClean="0"/>
                  <a:t>Asynchronous trigger with L2 tracking to suppress background</a:t>
                </a:r>
                <a:endParaRPr 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893439"/>
                <a:ext cx="6007799" cy="1431161"/>
              </a:xfrm>
              <a:prstGeom prst="rect">
                <a:avLst/>
              </a:prstGeom>
              <a:blipFill rotWithShape="1">
                <a:blip r:embed="rId2"/>
                <a:stretch>
                  <a:fillRect l="-811" t="-2128" b="-5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" r="2102"/>
          <a:stretch/>
        </p:blipFill>
        <p:spPr bwMode="auto">
          <a:xfrm>
            <a:off x="0" y="1153028"/>
            <a:ext cx="9144000" cy="375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5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095555" y="5257800"/>
            <a:ext cx="3886200" cy="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>
            <a:off x="-847545" y="3314700"/>
            <a:ext cx="3886200" cy="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 rot="16200000">
                <a:off x="-998580" y="3114645"/>
                <a:ext cx="25496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Luminosity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0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cm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000" b="0" i="0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s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-998580" y="3114645"/>
                <a:ext cx="2549672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7692" t="-718" r="-26154" b="-2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418646" y="5638800"/>
                <a:ext cx="1240019" cy="403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</m:t>
                        </m:r>
                      </m:e>
                    </m:rad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 (</m:t>
                    </m:r>
                    <m:r>
                      <m:rPr>
                        <m:nor/>
                      </m:rPr>
                      <a:rPr lang="en-US" sz="2000" b="0" i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GeV</m:t>
                    </m:r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8646" y="5638800"/>
                <a:ext cx="1240019" cy="403444"/>
              </a:xfrm>
              <a:prstGeom prst="rect">
                <a:avLst/>
              </a:prstGeom>
              <a:blipFill rotWithShape="1">
                <a:blip r:embed="rId3"/>
                <a:stretch>
                  <a:fillRect r="-1478" b="-151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1019355" y="44958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019355" y="33909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19355" y="22860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396389" y="4267200"/>
                <a:ext cx="6991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32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89" y="4267200"/>
                <a:ext cx="699166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396389" y="3168134"/>
                <a:ext cx="6991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33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89" y="3168134"/>
                <a:ext cx="699166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396389" y="2069068"/>
                <a:ext cx="6991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34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89" y="2069068"/>
                <a:ext cx="699166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 rot="5400000">
            <a:off x="2057400" y="52578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3124200" y="52578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4191000" y="5257800"/>
            <a:ext cx="152400" cy="0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1905000" y="5345668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50</m:t>
                      </m:r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5345668"/>
                <a:ext cx="494046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2895600" y="5334000"/>
                <a:ext cx="6222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1</m:t>
                      </m:r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00</m:t>
                      </m:r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5334000"/>
                <a:ext cx="622286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3886200" y="5334000"/>
                <a:ext cx="6222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150</m:t>
                      </m:r>
                    </m:oMath>
                  </m:oMathPara>
                </a14:m>
                <a:endParaRPr 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5334000"/>
                <a:ext cx="622286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 rot="120000">
            <a:off x="1390057" y="3949197"/>
            <a:ext cx="1779168" cy="7491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tIns="91440" bIns="91440" rtlCol="0" anchor="ctr" anchorCtr="0">
            <a:spAutoFit/>
          </a:bodyPr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Internal landscape</a:t>
            </a:r>
            <a:b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of the nucleus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120000">
            <a:off x="3270859" y="4072998"/>
            <a:ext cx="1593353" cy="7491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none" tIns="91440" bIns="91440" rtlCol="0" anchor="ctr" anchorCtr="0">
            <a:spAutoFit/>
          </a:bodyPr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QCD at extreme</a:t>
            </a:r>
            <a:b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</a:rPr>
              <a:t>parton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 densities</a:t>
            </a:r>
            <a:endParaRPr 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40000">
            <a:off x="1624835" y="3254973"/>
            <a:ext cx="3176795" cy="8172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tIns="91440" bIns="91440" rtlCol="0" anchor="ctr" anchorCtr="0">
            <a:spAutoFit/>
          </a:bodyPr>
          <a:lstStyle/>
          <a:p>
            <a:pPr algn="ctr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Spin and flavor structure</a:t>
            </a:r>
            <a:b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of the nucleon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-960000">
            <a:off x="1644117" y="2217682"/>
            <a:ext cx="2924233" cy="72962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tIns="91440" bIns="91440" rtlCol="0" anchor="ctr" anchorCtr="0">
            <a:noAutofit/>
          </a:bodyPr>
          <a:lstStyle/>
          <a:p>
            <a:pPr algn="ctr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Tomography of the nucleon</a:t>
            </a:r>
          </a:p>
        </p:txBody>
      </p:sp>
      <p:sp>
        <p:nvSpPr>
          <p:cNvPr id="34" name="TextBox 33"/>
          <p:cNvSpPr txBox="1"/>
          <p:nvPr/>
        </p:nvSpPr>
        <p:spPr>
          <a:xfrm rot="240000">
            <a:off x="3748916" y="1684302"/>
            <a:ext cx="1241226" cy="47672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tIns="91440" bIns="91440" rtlCol="0" anchor="ctr" anchorCtr="0">
            <a:spAutoFit/>
          </a:bodyPr>
          <a:lstStyle/>
          <a:p>
            <a:pPr algn="ctr"/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Electroweak</a:t>
            </a:r>
            <a:endParaRPr 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5" name="Footer Placeholder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05400" y="1219200"/>
            <a:ext cx="39624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An electron ion collider will combine: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Kinematic reach into the gluon dominated region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Precision from electromagnetic interaction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Accuracy from high luminosity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/>
              <a:t>Polarized nucleons and light/heavy ions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This will provide decisive measurements to answer many open questions in QCD.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77060" y="5117068"/>
            <a:ext cx="2252540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tIns="91440" bIns="91440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arxiv:1212.1701</a:t>
            </a:r>
            <a:endParaRPr lang="en-US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0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4050"/>
            <a:ext cx="9144000" cy="2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6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4" y="729200"/>
            <a:ext cx="8210286" cy="58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5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1118" y="1219200"/>
            <a:ext cx="6652865" cy="2133600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Spatial Imaging of Nucleons</a:t>
            </a:r>
            <a:endParaRPr lang="en-US" dirty="0"/>
          </a:p>
        </p:txBody>
      </p:sp>
      <p:pic>
        <p:nvPicPr>
          <p:cNvPr id="10242" name="Picture 2" descr="http://rhig.physics.yale.edu/~ullrich/eic-wp/view/Thumbnails/gpd-graph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055506"/>
            <a:ext cx="6143625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96011" y="1295400"/>
                <a:ext cx="5351978" cy="763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⇑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𝑀</m:t>
                          </m:r>
                        </m:den>
                      </m:f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2000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11" y="1295400"/>
                <a:ext cx="5351978" cy="7635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963869" y="2751021"/>
                <a:ext cx="11138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869" y="2751021"/>
                <a:ext cx="1113895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53000" y="2293821"/>
                <a:ext cx="11356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2293821"/>
                <a:ext cx="1135632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743200" y="2558534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Fourier transform of </a:t>
            </a:r>
            <a:r>
              <a:rPr lang="en-US" dirty="0"/>
              <a:t> </a:t>
            </a:r>
            <a:r>
              <a:rPr lang="en-US" dirty="0" smtClean="0"/>
              <a:t>                     at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628352" y="2558534"/>
                <a:ext cx="798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8352" y="2558534"/>
                <a:ext cx="798039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531246" y="2751021"/>
                <a:ext cx="1020985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246" y="2751021"/>
                <a:ext cx="1020985" cy="37317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524000" y="2293821"/>
                <a:ext cx="1035476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293821"/>
                <a:ext cx="1035476" cy="373179"/>
              </a:xfrm>
              <a:prstGeom prst="rect">
                <a:avLst/>
              </a:prstGeom>
              <a:blipFill rotWithShape="1">
                <a:blip r:embed="rId8"/>
                <a:stretch>
                  <a:fillRect b="-1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52400" y="3593068"/>
            <a:ext cx="763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Exclusive processes to measure </a:t>
            </a:r>
            <a:r>
              <a:rPr lang="en-US" u="sng" dirty="0" smtClean="0">
                <a:solidFill>
                  <a:srgbClr val="C00000"/>
                </a:solidFill>
              </a:rPr>
              <a:t>generalized </a:t>
            </a:r>
            <a:r>
              <a:rPr lang="en-US" u="sng" dirty="0" err="1" smtClean="0">
                <a:solidFill>
                  <a:srgbClr val="C00000"/>
                </a:solidFill>
              </a:rPr>
              <a:t>parton</a:t>
            </a:r>
            <a:r>
              <a:rPr lang="en-US" u="sng" dirty="0" smtClean="0">
                <a:solidFill>
                  <a:srgbClr val="C00000"/>
                </a:solidFill>
              </a:rPr>
              <a:t> distribution</a:t>
            </a:r>
            <a:r>
              <a:rPr lang="en-US" dirty="0" smtClean="0"/>
              <a:t> functions: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" y="5709549"/>
            <a:ext cx="6629400" cy="374783"/>
            <a:chOff x="152400" y="5949817"/>
            <a:chExt cx="6629400" cy="374783"/>
          </a:xfrm>
        </p:grpSpPr>
        <p:sp>
          <p:nvSpPr>
            <p:cNvPr id="13" name="TextBox 12"/>
            <p:cNvSpPr txBox="1"/>
            <p:nvPr/>
          </p:nvSpPr>
          <p:spPr>
            <a:xfrm>
              <a:off x="152400" y="5955268"/>
              <a:ext cx="18774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Resolution scale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2453453" y="5955268"/>
                  <a:ext cx="51834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3453" y="5955268"/>
                  <a:ext cx="518347" cy="36933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98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5677587" y="5949817"/>
                  <a:ext cx="1104213" cy="3747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7587" y="5949817"/>
                  <a:ext cx="1104213" cy="37478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96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543800" y="3962400"/>
                <a:ext cx="4003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3962400"/>
                <a:ext cx="400366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Brace 18"/>
          <p:cNvSpPr/>
          <p:nvPr/>
        </p:nvSpPr>
        <p:spPr>
          <a:xfrm>
            <a:off x="2514600" y="22860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/>
          <p:cNvSpPr/>
          <p:nvPr/>
        </p:nvSpPr>
        <p:spPr>
          <a:xfrm>
            <a:off x="5943600" y="22860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4876800" y="2286000"/>
            <a:ext cx="155448" cy="914400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73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28600" y="990600"/>
            <a:ext cx="8237715" cy="591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1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taVsE.50.100.250GeV.DVC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4191000"/>
            <a:ext cx="6667500" cy="21049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DVCS Kinematics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6200" y="4233852"/>
                <a:ext cx="1839734" cy="1176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𝛾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GeV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b="0" i="0" dirty="0" smtClean="0">
                  <a:latin typeface="Cambria Math"/>
                </a:endParaRP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0.01&lt;</m:t>
                      </m:r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&lt;0.85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4233852"/>
                <a:ext cx="1839734" cy="11763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209800" y="4194124"/>
                <a:ext cx="1237647" cy="41671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400" i="1" dirty="0" smtClean="0">
                          <a:latin typeface="Cambria Math"/>
                        </a:rPr>
                        <m:t> =</m:t>
                      </m:r>
                      <m:r>
                        <a:rPr lang="en-US" sz="1400" b="0" i="1" dirty="0" smtClean="0">
                          <a:latin typeface="Cambria Math"/>
                        </a:rPr>
                        <m:t>5</m:t>
                      </m:r>
                      <m:r>
                        <a:rPr lang="en-US" sz="1400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4194124"/>
                <a:ext cx="1237647" cy="4167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229586" y="4194124"/>
                <a:ext cx="1337033" cy="41671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400" i="1" dirty="0" smtClean="0">
                          <a:latin typeface="Cambria Math"/>
                        </a:rPr>
                        <m:t> =</m:t>
                      </m:r>
                      <m:r>
                        <a:rPr lang="en-US" sz="1400" b="0" i="1" dirty="0" smtClean="0">
                          <a:latin typeface="Cambria Math"/>
                        </a:rPr>
                        <m:t>10</m:t>
                      </m:r>
                      <m:r>
                        <a:rPr lang="en-US" sz="1400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586" y="4194124"/>
                <a:ext cx="1337033" cy="4167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439386" y="4194124"/>
                <a:ext cx="1337033" cy="41671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400" i="1" dirty="0" smtClean="0">
                          <a:latin typeface="Cambria Math"/>
                        </a:rPr>
                        <m:t> =</m:t>
                      </m:r>
                      <m:r>
                        <a:rPr lang="en-US" sz="1400" b="0" i="1" dirty="0" smtClean="0">
                          <a:latin typeface="Cambria Math"/>
                        </a:rPr>
                        <m:t>25</m:t>
                      </m:r>
                      <m:r>
                        <a:rPr lang="en-US" sz="1400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9386" y="4194124"/>
                <a:ext cx="1337033" cy="41671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 rot="5400000">
                <a:off x="8157108" y="4880508"/>
                <a:ext cx="1268874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400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400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400" i="1" dirty="0" smtClean="0">
                          <a:latin typeface="Cambria Math"/>
                        </a:rPr>
                        <m:t> = 15 </m:t>
                      </m:r>
                      <m:r>
                        <m:rPr>
                          <m:nor/>
                        </m:rPr>
                        <a:rPr lang="en-US" sz="1400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8157108" y="4880508"/>
                <a:ext cx="1268874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"/>
          <a:stretch/>
        </p:blipFill>
        <p:spPr bwMode="auto">
          <a:xfrm>
            <a:off x="152400" y="1043354"/>
            <a:ext cx="4173808" cy="307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 bwMode="auto">
          <a:xfrm>
            <a:off x="723901" y="2044700"/>
            <a:ext cx="3162299" cy="1270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525016" y="1676400"/>
                <a:ext cx="9720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&gt;4.5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016" y="1676400"/>
                <a:ext cx="972061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220" y="1066799"/>
            <a:ext cx="4299380" cy="286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633777" y="375138"/>
            <a:ext cx="197682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Too crowded…?</a:t>
            </a:r>
            <a:endParaRPr lang="en-US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14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Pseudodata</a:t>
            </a:r>
            <a:r>
              <a:rPr lang="en-US" dirty="0" smtClean="0"/>
              <a:t> Single Spin Asymmetries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219200"/>
            <a:ext cx="772477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27797" y="926068"/>
            <a:ext cx="3887603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http://</a:t>
            </a:r>
            <a:r>
              <a:rPr lang="en-US" sz="16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arxiv.org/abs/1304.0077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5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feld 38"/>
          <p:cNvSpPr txBox="1"/>
          <p:nvPr/>
        </p:nvSpPr>
        <p:spPr>
          <a:xfrm>
            <a:off x="3181821" y="5831088"/>
            <a:ext cx="150425" cy="231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>
              <a:latin typeface="Comic Sans MS"/>
              <a:cs typeface="Comic Sans MS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3181820" y="6494398"/>
            <a:ext cx="150425" cy="231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>
              <a:latin typeface="Comic Sans MS"/>
              <a:cs typeface="Comic Sans M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28599" y="1109008"/>
            <a:ext cx="8686801" cy="4924425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How are sea quarks and gluons and their spin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distributed in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space and momentum inside the nucleon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How are these quark and gluon distributions correlated with the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over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all nucleon properties, such as spin direction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What is the role of the motion of sea quarks and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gluons in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building the nucleon spin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does the nuclear environment affect the </a:t>
            </a:r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distribution of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quarks and gluons and their interaction in nuclei?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/>
              <a:cs typeface="Comic Sans MS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How does the transverse spatial distribution of gluons compare to that in the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nucleon?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How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does matter respond to fast moving color charge passing through it?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response different for light and heavy quarks?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Comic Sans MS"/>
              <a:cs typeface="Comic Sans MS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Where does the saturation of gluon densities set in?</a:t>
            </a:r>
            <a:endParaRPr 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/>
              <a:cs typeface="Comic Sans MS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Is there a simple boundary that separates the region from the more dilute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quark gluon matter?</a:t>
            </a:r>
            <a:b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ow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 the distributions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quarks and gluons change as one crosses the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boundary?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Does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 saturation produce matter of universal properties in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nucleon and all nuclei viewed at nearly the speed of light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Comic Sans MS"/>
              <a:cs typeface="Comic Sans MS"/>
            </a:endParaRPr>
          </a:p>
        </p:txBody>
      </p:sp>
      <p:sp>
        <p:nvSpPr>
          <p:cNvPr id="63" name="Textfeld 16"/>
          <p:cNvSpPr txBox="1"/>
          <p:nvPr/>
        </p:nvSpPr>
        <p:spPr>
          <a:xfrm>
            <a:off x="859467" y="4106877"/>
            <a:ext cx="150425" cy="231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>
              <a:latin typeface="Comic Sans MS"/>
              <a:cs typeface="Comic Sans MS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Questions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81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GPDs &amp; Spatial Imaging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1219200"/>
            <a:ext cx="78200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27797" y="926068"/>
            <a:ext cx="3887603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http://</a:t>
            </a:r>
            <a:r>
              <a:rPr lang="en-US" sz="16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arxiv.org/abs/1304.0077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48000"/>
            <a:ext cx="73533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19600" y="240268"/>
            <a:ext cx="4504759" cy="338554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Only show the 2D part of the bottom</a:t>
            </a:r>
            <a:endParaRPr lang="en-US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89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Gluon Distributions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http://rhig.physics.yale.edu/~ullrich/eic-wp/view/Thumbnails/gpd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3" y="1371600"/>
            <a:ext cx="7391398" cy="445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181600" y="1371600"/>
                <a:ext cx="3318024" cy="6782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𝑉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1+</m:t>
                          </m:r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𝐽</m:t>
                              </m:r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𝜓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b="0" i="1" smtClean="0">
                              <a:latin typeface="Cambria Math"/>
                            </a:rPr>
                            <m:t>/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15.8 </m:t>
                      </m:r>
                      <m:r>
                        <m:rPr>
                          <m:nor/>
                        </m:rPr>
                        <a:rPr lang="en-US" sz="1600" b="0" i="0" smtClean="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 b="0" i="0" smtClean="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&lt;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+</m:t>
                      </m:r>
                      <m:sSubSup>
                        <m:sSub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𝐽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𝜓</m:t>
                          </m:r>
                        </m:sub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sz="1600" b="0" i="1" smtClean="0">
                          <a:latin typeface="Cambria Math"/>
                        </a:rPr>
                        <m:t>&lt;25.1</m:t>
                      </m:r>
                      <m:r>
                        <m:rPr>
                          <m:nor/>
                        </m:rPr>
                        <a:rPr lang="en-US" sz="160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1371600"/>
                <a:ext cx="3318024" cy="678263"/>
              </a:xfrm>
              <a:prstGeom prst="rect">
                <a:avLst/>
              </a:prstGeom>
              <a:blipFill rotWithShape="1">
                <a:blip r:embed="rId3"/>
                <a:stretch>
                  <a:fillRect b="-3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048000" y="5616714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Requires high luminosities at different energies to map out the spatial distribution 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76200" y="3705008"/>
            <a:ext cx="8991599" cy="1629982"/>
          </a:xfrm>
          <a:prstGeom prst="rect">
            <a:avLst/>
          </a:prstGeom>
          <a:gradFill>
            <a:gsLst>
              <a:gs pos="100000">
                <a:srgbClr val="FFCCFF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1D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6200" y="2048212"/>
            <a:ext cx="8991599" cy="1656796"/>
          </a:xfrm>
          <a:prstGeom prst="rect">
            <a:avLst/>
          </a:prstGeom>
          <a:gradFill>
            <a:gsLst>
              <a:gs pos="100000">
                <a:srgbClr val="FFFF99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3D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7" name="Left Arrow 66"/>
          <p:cNvSpPr/>
          <p:nvPr/>
        </p:nvSpPr>
        <p:spPr>
          <a:xfrm rot="-2700000">
            <a:off x="7431910" y="4029957"/>
            <a:ext cx="782726" cy="387708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76200" y="1447800"/>
            <a:ext cx="8991600" cy="584775"/>
          </a:xfrm>
          <a:prstGeom prst="rect">
            <a:avLst/>
          </a:prstGeom>
          <a:gradFill>
            <a:gsLst>
              <a:gs pos="100000">
                <a:srgbClr val="CCECFF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5D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0" name="Down Arrow 59"/>
          <p:cNvSpPr/>
          <p:nvPr/>
        </p:nvSpPr>
        <p:spPr>
          <a:xfrm>
            <a:off x="5642529" y="3832448"/>
            <a:ext cx="387706" cy="782726"/>
          </a:xfrm>
          <a:prstGeom prst="down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 rot="2700000">
            <a:off x="1659776" y="4029958"/>
            <a:ext cx="782726" cy="387706"/>
          </a:xfrm>
          <a:prstGeom prst="righ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Left Arrow 51"/>
          <p:cNvSpPr/>
          <p:nvPr/>
        </p:nvSpPr>
        <p:spPr>
          <a:xfrm rot="-2700000">
            <a:off x="2715998" y="4029958"/>
            <a:ext cx="782726" cy="387706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Partonic</a:t>
            </a:r>
            <a:r>
              <a:rPr lang="en-US" dirty="0" smtClean="0"/>
              <a:t> Picture of the Nucleon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40459" y="1447800"/>
                <a:ext cx="175721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Wigner distributions</a:t>
                </a:r>
                <a:endParaRPr lang="en-US" sz="1400" b="0" i="1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𝑊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0459" y="1447800"/>
                <a:ext cx="1757211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1042" t="-1053" r="-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561756" y="3935431"/>
                <a:ext cx="54925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12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756" y="3935431"/>
                <a:ext cx="549253" cy="576761"/>
              </a:xfrm>
              <a:prstGeom prst="rect">
                <a:avLst/>
              </a:prstGeom>
              <a:blipFill rotWithShape="1">
                <a:blip r:embed="rId3"/>
                <a:stretch>
                  <a:fillRect l="-104444" t="-125532" r="-103333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7543800" y="3935431"/>
                <a:ext cx="847411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1200" b="0" i="1" smtClean="0">
                              <a:latin typeface="Cambria Math"/>
                            </a:rPr>
                            <m:t>𝑑𝑥</m:t>
                          </m:r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2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3935431"/>
                <a:ext cx="847411" cy="576761"/>
              </a:xfrm>
              <a:prstGeom prst="rect">
                <a:avLst/>
              </a:prstGeom>
              <a:blipFill rotWithShape="1">
                <a:blip r:embed="rId4"/>
                <a:stretch>
                  <a:fillRect l="-66906" t="-125532" r="-38129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32625" y="3034844"/>
                <a:ext cx="196399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00B050"/>
                    </a:solidFill>
                  </a:rPr>
                  <a:t>transverse momentum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625" y="3034844"/>
                <a:ext cx="1963999" cy="584775"/>
              </a:xfrm>
              <a:prstGeom prst="rect">
                <a:avLst/>
              </a:prstGeom>
              <a:blipFill rotWithShape="1">
                <a:blip r:embed="rId5"/>
                <a:stretch>
                  <a:fillRect l="-932" t="-1042" r="-621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891472" y="3034844"/>
                <a:ext cx="15760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0" dirty="0" smtClean="0">
                    <a:solidFill>
                      <a:srgbClr val="0070C0"/>
                    </a:solidFill>
                  </a:rPr>
                  <a:t>impact parameter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472" y="3034844"/>
                <a:ext cx="1576072" cy="584775"/>
              </a:xfrm>
              <a:prstGeom prst="rect">
                <a:avLst/>
              </a:prstGeom>
              <a:blipFill rotWithShape="1">
                <a:blip r:embed="rId6"/>
                <a:stretch>
                  <a:fillRect l="-772" t="-1042" r="-772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Arrow 46"/>
          <p:cNvSpPr/>
          <p:nvPr/>
        </p:nvSpPr>
        <p:spPr>
          <a:xfrm rot="2700000">
            <a:off x="2715998" y="2371365"/>
            <a:ext cx="782726" cy="387708"/>
          </a:xfrm>
          <a:prstGeom prst="righ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759798" y="2276839"/>
                <a:ext cx="695126" cy="5767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798" y="2276839"/>
                <a:ext cx="695126" cy="576761"/>
              </a:xfrm>
              <a:prstGeom prst="rect">
                <a:avLst/>
              </a:prstGeom>
              <a:blipFill rotWithShape="1">
                <a:blip r:embed="rId7"/>
                <a:stretch>
                  <a:fillRect l="-81579" t="-124211" r="-68421" b="-17473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Left Arrow 47"/>
          <p:cNvSpPr/>
          <p:nvPr/>
        </p:nvSpPr>
        <p:spPr>
          <a:xfrm rot="-2700000">
            <a:off x="1659776" y="2371365"/>
            <a:ext cx="782726" cy="387708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704378" y="2276839"/>
                <a:ext cx="69352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378" y="2276839"/>
                <a:ext cx="693523" cy="576761"/>
              </a:xfrm>
              <a:prstGeom prst="rect">
                <a:avLst/>
              </a:prstGeom>
              <a:blipFill rotWithShape="1">
                <a:blip r:embed="rId8"/>
                <a:stretch>
                  <a:fillRect l="-82301" t="-124211" r="-69912" b="-174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03576" y="3935431"/>
                <a:ext cx="695126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76" y="3935431"/>
                <a:ext cx="695126" cy="576761"/>
              </a:xfrm>
              <a:prstGeom prst="rect">
                <a:avLst/>
              </a:prstGeom>
              <a:blipFill rotWithShape="1">
                <a:blip r:embed="rId9"/>
                <a:stretch>
                  <a:fillRect l="-80702" t="-125532" r="-69298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2760600" y="3935431"/>
                <a:ext cx="69352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600" y="3935431"/>
                <a:ext cx="693523" cy="576761"/>
              </a:xfrm>
              <a:prstGeom prst="rect">
                <a:avLst/>
              </a:prstGeom>
              <a:blipFill rotWithShape="1">
                <a:blip r:embed="rId10"/>
                <a:stretch>
                  <a:fillRect l="-81579" t="-125532" r="-68421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1895148" y="4699659"/>
                <a:ext cx="144783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b="0" dirty="0" smtClean="0">
                  <a:solidFill>
                    <a:srgbClr val="00B050"/>
                  </a:solidFill>
                </a:endParaRPr>
              </a:p>
              <a:p>
                <a:pPr algn="ctr"/>
                <a:r>
                  <a:rPr lang="en-US" sz="1400" dirty="0" err="1">
                    <a:solidFill>
                      <a:srgbClr val="00B050"/>
                    </a:solidFill>
                  </a:rPr>
                  <a:t>parton</a:t>
                </a:r>
                <a:r>
                  <a:rPr lang="en-US" sz="1400" dirty="0">
                    <a:solidFill>
                      <a:srgbClr val="00B050"/>
                    </a:solidFill>
                  </a:rPr>
                  <a:t> </a:t>
                </a:r>
                <a:r>
                  <a:rPr lang="en-US" sz="1400" dirty="0" smtClean="0">
                    <a:solidFill>
                      <a:srgbClr val="00B050"/>
                    </a:solidFill>
                  </a:rPr>
                  <a:t>densities</a:t>
                </a:r>
                <a:endParaRPr lang="en-US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148" y="4699659"/>
                <a:ext cx="1447832" cy="584775"/>
              </a:xfrm>
              <a:prstGeom prst="rect">
                <a:avLst/>
              </a:prstGeom>
              <a:blipFill rotWithShape="1">
                <a:blip r:embed="rId11"/>
                <a:stretch>
                  <a:fillRect l="-1266" r="-844"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ight Arrow 54"/>
          <p:cNvSpPr/>
          <p:nvPr/>
        </p:nvSpPr>
        <p:spPr>
          <a:xfrm>
            <a:off x="4699909" y="3241099"/>
            <a:ext cx="782726" cy="387708"/>
          </a:xfrm>
          <a:prstGeom prst="rightArrow">
            <a:avLst/>
          </a:prstGeom>
          <a:solidFill>
            <a:srgbClr val="FFFF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4467544" y="3034844"/>
                <a:ext cx="1247456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0" dirty="0" smtClean="0"/>
                  <a:t>Fourier trans.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𝑇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⟷</m:t>
                      </m:r>
                      <m:r>
                        <m:rPr>
                          <m:sty m:val="p"/>
                        </m:rPr>
                        <a:rPr lang="el-GR" sz="1600" b="0" i="1" smtClean="0">
                          <a:latin typeface="Cambria Math"/>
                          <a:ea typeface="Cambria Math"/>
                        </a:rPr>
                        <m:t>Δ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544" y="3034844"/>
                <a:ext cx="1247456" cy="553998"/>
              </a:xfrm>
              <a:prstGeom prst="rect">
                <a:avLst/>
              </a:prstGeom>
              <a:blipFill rotWithShape="1">
                <a:blip r:embed="rId12"/>
                <a:stretch>
                  <a:fillRect l="-1463" t="-1099" r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Left Arrow 56"/>
          <p:cNvSpPr/>
          <p:nvPr/>
        </p:nvSpPr>
        <p:spPr>
          <a:xfrm>
            <a:off x="6761074" y="3241099"/>
            <a:ext cx="782726" cy="387708"/>
          </a:xfrm>
          <a:prstGeom prst="leftArrow">
            <a:avLst/>
          </a:prstGeom>
          <a:solidFill>
            <a:srgbClr val="FFFF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790703" y="3265676"/>
                <a:ext cx="7234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0703" y="3265676"/>
                <a:ext cx="723468" cy="338554"/>
              </a:xfrm>
              <a:prstGeom prst="rect">
                <a:avLst/>
              </a:prstGeom>
              <a:blipFill rotWithShape="1">
                <a:blip r:embed="rId13"/>
                <a:stretch>
                  <a:fillRect b="-1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5656941" y="3034844"/>
                <a:ext cx="112485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solidFill>
                            <a:srgbClr val="0070C0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1400" i="1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Δ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b="0" i="1" dirty="0" smtClean="0">
                  <a:solidFill>
                    <a:srgbClr val="0070C0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,0,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941" y="3034844"/>
                <a:ext cx="1124859" cy="58477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7401959" y="2819400"/>
                <a:ext cx="1665841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33CC33"/>
                    </a:solidFill>
                  </a:rPr>
                  <a:t>g</a:t>
                </a:r>
                <a:r>
                  <a:rPr lang="en-US" sz="1400" b="0" dirty="0" smtClean="0">
                    <a:solidFill>
                      <a:srgbClr val="33CC33"/>
                    </a:solidFill>
                  </a:rPr>
                  <a:t>eneralized </a:t>
                </a:r>
                <a:r>
                  <a:rPr lang="en-US" sz="1400" b="0" dirty="0" err="1" smtClean="0">
                    <a:solidFill>
                      <a:srgbClr val="33CC33"/>
                    </a:solidFill>
                  </a:rPr>
                  <a:t>parton</a:t>
                </a:r>
                <a:r>
                  <a:rPr lang="en-US" sz="1400" dirty="0">
                    <a:solidFill>
                      <a:srgbClr val="33CC33"/>
                    </a:solidFill>
                  </a:rPr>
                  <a:t/>
                </a:r>
                <a:br>
                  <a:rPr lang="en-US" sz="1400" dirty="0">
                    <a:solidFill>
                      <a:srgbClr val="33CC33"/>
                    </a:solidFill>
                  </a:rPr>
                </a:br>
                <a:r>
                  <a:rPr lang="en-US" sz="1400" b="0" dirty="0" smtClean="0">
                    <a:solidFill>
                      <a:srgbClr val="33CC33"/>
                    </a:solidFill>
                  </a:rPr>
                  <a:t>distributions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33CC33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33CC33"/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1959" y="2819400"/>
                <a:ext cx="1665841" cy="800219"/>
              </a:xfrm>
              <a:prstGeom prst="rect">
                <a:avLst/>
              </a:prstGeom>
              <a:blipFill rotWithShape="1">
                <a:blip r:embed="rId15"/>
                <a:stretch>
                  <a:fillRect l="-365" t="-763" r="-365" b="-5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271965" y="4699659"/>
                <a:ext cx="11288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00B050"/>
                  </a:solidFill>
                </a:endParaRPr>
              </a:p>
              <a:p>
                <a:pPr algn="ctr"/>
                <a:r>
                  <a:rPr lang="en-US" sz="1400" dirty="0" smtClean="0">
                    <a:solidFill>
                      <a:srgbClr val="00B050"/>
                    </a:solidFill>
                  </a:rPr>
                  <a:t>form factors</a:t>
                </a:r>
                <a:endParaRPr lang="en-US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965" y="4699659"/>
                <a:ext cx="1128835" cy="584775"/>
              </a:xfrm>
              <a:prstGeom prst="rect">
                <a:avLst/>
              </a:prstGeom>
              <a:blipFill rotWithShape="1">
                <a:blip r:embed="rId16"/>
                <a:stretch>
                  <a:fillRect l="-1622" r="-1081"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6531656" y="4699659"/>
                <a:ext cx="2536144" cy="6343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,2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+⋯</m:t>
                      </m:r>
                    </m:oMath>
                  </m:oMathPara>
                </a14:m>
                <a:endParaRPr lang="en-US" b="0" dirty="0" smtClean="0">
                  <a:solidFill>
                    <a:srgbClr val="0070C0"/>
                  </a:solidFill>
                  <a:ea typeface="Cambria Math"/>
                </a:endParaRPr>
              </a:p>
              <a:p>
                <a:pPr algn="ctr"/>
                <a:r>
                  <a:rPr lang="en-US" sz="1400" dirty="0" smtClean="0">
                    <a:solidFill>
                      <a:srgbClr val="0070C0"/>
                    </a:solidFill>
                  </a:rPr>
                  <a:t>generalized form factors</a:t>
                </a:r>
                <a:endParaRPr lang="en-US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656" y="4699659"/>
                <a:ext cx="2536144" cy="634341"/>
              </a:xfrm>
              <a:prstGeom prst="rect">
                <a:avLst/>
              </a:prstGeom>
              <a:blipFill rotWithShape="1">
                <a:blip r:embed="rId17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69"/>
          <p:cNvSpPr txBox="1"/>
          <p:nvPr/>
        </p:nvSpPr>
        <p:spPr>
          <a:xfrm>
            <a:off x="1601475" y="5385137"/>
            <a:ext cx="5941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TMDs: confined </a:t>
            </a:r>
            <a:r>
              <a:rPr lang="en-US" sz="2000" dirty="0" err="1" smtClean="0">
                <a:solidFill>
                  <a:srgbClr val="C00000"/>
                </a:solidFill>
              </a:rPr>
              <a:t>partonic</a:t>
            </a:r>
            <a:r>
              <a:rPr lang="en-US" sz="2000" dirty="0" smtClean="0">
                <a:solidFill>
                  <a:srgbClr val="C00000"/>
                </a:solidFill>
              </a:rPr>
              <a:t> motion inside the nucleon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GPDs: spatial imaging of quarks and gluons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3298" name="Picture 226" descr="http://rhig.physics.yale.edu/~ullrich/eic-wp/view/Thumbnails/gpd-geometry_rev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1546860" cy="146304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0311"/>
            <a:ext cx="4191000" cy="2916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90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Deep Inelastic Scattering</a:t>
            </a:r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0" t="1" r="-2272" b="-3872"/>
          <a:stretch/>
        </p:blipFill>
        <p:spPr bwMode="auto">
          <a:xfrm>
            <a:off x="228604" y="1184759"/>
            <a:ext cx="3721972" cy="305028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191000" y="1217378"/>
                <a:ext cx="2594941" cy="28212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 smtClean="0"/>
                  <a:t>Lorentz invariants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</a:rPr>
                        <m:t>𝑠</m:t>
                      </m:r>
                      <m:r>
                        <a:rPr lang="en-US" sz="1600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𝑘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i="1">
                          <a:latin typeface="Cambria Math"/>
                        </a:rPr>
                        <m:t>=4</m:t>
                      </m:r>
                      <m:r>
                        <a:rPr lang="en-US" sz="16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1600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i="1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i="1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en-US" sz="1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1600" i="1">
                              <a:latin typeface="Cambria Math"/>
                            </a:rPr>
                            <m:t>𝑝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1600" i="1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</a:rPr>
                        <m:t>𝑦</m:t>
                      </m:r>
                      <m:r>
                        <a:rPr lang="en-US" sz="16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/>
                            </a:rPr>
                            <m:t>𝑞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1600" i="1">
                              <a:latin typeface="Cambria Math"/>
                            </a:rPr>
                            <m:t>𝑝</m:t>
                          </m:r>
                        </m:num>
                        <m:den>
                          <m:r>
                            <a:rPr lang="en-US" sz="1600" i="1">
                              <a:latin typeface="Cambria Math"/>
                            </a:rPr>
                            <m:t>𝑘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1600" i="1">
                              <a:latin typeface="Cambria Math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1217378"/>
                <a:ext cx="2594941" cy="2821222"/>
              </a:xfrm>
              <a:prstGeom prst="rect">
                <a:avLst/>
              </a:prstGeom>
              <a:blipFill rotWithShape="1">
                <a:blip r:embed="rId3"/>
                <a:stretch>
                  <a:fillRect l="-1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324600" y="4307386"/>
                <a:ext cx="2499339" cy="874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In the collider frame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𝑒</m:t>
                          </m:r>
                        </m:sub>
                        <m:sup>
                          <m:r>
                            <a:rPr lang="en-US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600" i="1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sz="16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1−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en-US" sz="1600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4∙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4307386"/>
                <a:ext cx="2499339" cy="874214"/>
              </a:xfrm>
              <a:prstGeom prst="rect">
                <a:avLst/>
              </a:prstGeom>
              <a:blipFill rotWithShape="1">
                <a:blip r:embed="rId4"/>
                <a:stretch>
                  <a:fillRect l="-1467" t="-20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253049" y="2514600"/>
                <a:ext cx="135755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𝑠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3049" y="2514600"/>
                <a:ext cx="1357551" cy="338554"/>
              </a:xfrm>
              <a:prstGeom prst="rect">
                <a:avLst/>
              </a:prstGeom>
              <a:blipFill rotWithShape="1">
                <a:blip r:embed="rId5"/>
                <a:stretch>
                  <a:fillRect b="-5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17818" y="4303885"/>
                <a:ext cx="4811382" cy="9539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  <a:tabLst>
                    <a:tab pos="1771650" algn="l"/>
                  </a:tabLst>
                </a:pPr>
                <a:r>
                  <a:rPr lang="en-US" sz="1600" dirty="0" smtClean="0"/>
                  <a:t>Other variables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600" i="1">
                        <a:latin typeface="Cambria Math"/>
                        <a:ea typeface="Cambria Math"/>
                      </a:rPr>
                      <m:t>∙</m:t>
                    </m:r>
                    <m:d>
                      <m:dPr>
                        <m:ctrlPr>
                          <a:rPr lang="en-US" sz="16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type m:val="lin"/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endParaRPr lang="en-US" sz="1600" i="1" dirty="0" smtClean="0">
                  <a:latin typeface="Cambria Math"/>
                  <a:ea typeface="Cambria Math"/>
                </a:endParaRPr>
              </a:p>
              <a:p>
                <a:pPr>
                  <a:lnSpc>
                    <a:spcPct val="150000"/>
                  </a:lnSpc>
                  <a:tabLst>
                    <a:tab pos="1771650" algn="l"/>
                  </a:tabLst>
                </a:pPr>
                <a:r>
                  <a:rPr lang="en-US" sz="1600" dirty="0" smtClean="0"/>
                  <a:t>	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𝜈</m:t>
                    </m:r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/>
                          </a:rPr>
                          <m:t>𝑞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𝑝</m:t>
                        </m:r>
                      </m:num>
                      <m:den>
                        <m:r>
                          <a:rPr lang="en-US" sz="1600" i="1">
                            <a:latin typeface="Cambria Math"/>
                          </a:rPr>
                          <m:t>𝑀</m:t>
                        </m:r>
                      </m:den>
                    </m:f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/>
                          </a:rPr>
                          <m:t>𝑦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𝑠</m:t>
                        </m:r>
                      </m:num>
                      <m:den>
                        <m:r>
                          <a:rPr lang="en-US" sz="1600" i="1"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latin typeface="Cambria Math"/>
                          </a:rPr>
                          <m:t>𝑀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818" y="4303885"/>
                <a:ext cx="4811382" cy="953915"/>
              </a:xfrm>
              <a:prstGeom prst="rect">
                <a:avLst/>
              </a:prstGeom>
              <a:blipFill rotWithShape="1">
                <a:blip r:embed="rId6"/>
                <a:stretch>
                  <a:fillRect l="-760" t="-27389" r="-6084" b="-2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/>
          <p:cNvSpPr/>
          <p:nvPr/>
        </p:nvSpPr>
        <p:spPr>
          <a:xfrm>
            <a:off x="6858000" y="1447800"/>
            <a:ext cx="312103" cy="2438400"/>
          </a:xfrm>
          <a:prstGeom prst="rightBrac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78318" y="5605801"/>
            <a:ext cx="2717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Electron Ion Collider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166628" y="5605801"/>
                <a:ext cx="26082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=10−30 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6628" y="5605801"/>
                <a:ext cx="2608215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045871" y="5605801"/>
                <a:ext cx="2793329" cy="4901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=50−250 </m:t>
                      </m:r>
                      <m:r>
                        <m:rPr>
                          <m:nor/>
                        </m:rPr>
                        <a:rPr lang="en-US" sz="2400" b="0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24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871" y="5605801"/>
                <a:ext cx="2793329" cy="490199"/>
              </a:xfrm>
              <a:prstGeom prst="rect">
                <a:avLst/>
              </a:prstGeom>
              <a:blipFill rotWithShape="1">
                <a:blip r:embed="rId8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/>
          <p:cNvCxnSpPr/>
          <p:nvPr/>
        </p:nvCxnSpPr>
        <p:spPr>
          <a:xfrm>
            <a:off x="223209" y="5410200"/>
            <a:ext cx="869758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37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Lepton Kinematics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04771"/>
            <a:ext cx="7195429" cy="22674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14" y="1313971"/>
            <a:ext cx="7195429" cy="22674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184893" y="1154668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4893" y="1154668"/>
                <a:ext cx="157992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539578" y="1143000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578" y="1143000"/>
                <a:ext cx="157992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767908" y="1143000"/>
                <a:ext cx="1528624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20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908" y="1143000"/>
                <a:ext cx="1528624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159314" y="3733800"/>
                <a:ext cx="154003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314" y="3733800"/>
                <a:ext cx="1540037" cy="48308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657877" y="3733800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10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877" y="3733800"/>
                <a:ext cx="1668277" cy="48308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815637" y="3733800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5637" y="3733800"/>
                <a:ext cx="1668277" cy="48308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 rot="5400000">
                <a:off x="7433908" y="1964198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433908" y="1964198"/>
                <a:ext cx="1668277" cy="48308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 rot="5400000">
                <a:off x="7513607" y="4506147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513607" y="4506147"/>
                <a:ext cx="1579920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6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92702" y="1197173"/>
            <a:ext cx="4684098" cy="4975027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azimuthal_angles_uli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" y="1371600"/>
            <a:ext cx="4189817" cy="268098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Semi-inclusive DIS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74099" y="4211035"/>
                <a:ext cx="3115340" cy="18087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Additional degrees of freedom: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Transverse momentum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 </m:t>
                    </m:r>
                    <m:r>
                      <a:rPr lang="en-US" i="1" dirty="0" err="1" smtClean="0">
                        <a:latin typeface="Cambria Math"/>
                      </a:rPr>
                      <m:t>𝑝</m:t>
                    </m:r>
                    <m:r>
                      <a:rPr lang="en-US" i="1" baseline="-25000" dirty="0" err="1" smtClean="0">
                        <a:latin typeface="Cambria Math"/>
                      </a:rPr>
                      <m:t>𝑇</m:t>
                    </m:r>
                  </m:oMath>
                </a14:m>
                <a:endParaRPr lang="en-US" baseline="-25000" dirty="0" smtClean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Fragmentation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𝑧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h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𝑃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𝑞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𝑃</m:t>
                        </m:r>
                      </m:den>
                    </m:f>
                  </m:oMath>
                </a14:m>
                <a:endParaRPr lang="en-US" dirty="0"/>
              </a:p>
              <a:p>
                <a:pPr>
                  <a:spcAft>
                    <a:spcPts val="1200"/>
                  </a:spcAft>
                </a:pPr>
                <a:r>
                  <a:rPr lang="en-US" dirty="0" smtClean="0"/>
                  <a:t>Azimuthal correlation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𝜑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99" y="4211035"/>
                <a:ext cx="3115340" cy="1808765"/>
              </a:xfrm>
              <a:prstGeom prst="rect">
                <a:avLst/>
              </a:prstGeom>
              <a:blipFill rotWithShape="1">
                <a:blip r:embed="rId3"/>
                <a:stretch>
                  <a:fillRect l="-1566" t="-1684" r="-1174" b="-4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029200" y="1226845"/>
                <a:ext cx="3886200" cy="4942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000" dirty="0" smtClean="0"/>
                  <a:t>Six-fold differential cross section:</a:t>
                </a:r>
              </a:p>
              <a:p>
                <a:pPr algn="ctr"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𝑑𝑥𝑑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b="0" i="1" smtClean="0">
                              <a:latin typeface="Cambria Math"/>
                            </a:rPr>
                            <m:t>𝑑𝑧𝑑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2000" dirty="0" smtClean="0"/>
              </a:p>
              <a:p>
                <a:pPr>
                  <a:spcAft>
                    <a:spcPts val="1200"/>
                  </a:spcAft>
                </a:pPr>
                <a:r>
                  <a:rPr lang="en-US" sz="2000" dirty="0" smtClean="0"/>
                  <a:t> multi-scale problem:</a:t>
                </a: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𝑝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en-US" sz="2000" dirty="0" smtClean="0"/>
              </a:p>
              <a:p>
                <a:pPr>
                  <a:spcAft>
                    <a:spcPts val="1200"/>
                  </a:spcAft>
                </a:pPr>
                <a:r>
                  <a:rPr lang="en-US" sz="2000" dirty="0" smtClean="0"/>
                  <a:t>TMD framework/factorization</a:t>
                </a:r>
              </a:p>
              <a:p>
                <a:pPr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i="1" smtClean="0">
                              <a:latin typeface="Cambria Math"/>
                              <a:ea typeface="Cambria Math"/>
                            </a:rPr>
                            <m:t>Λ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𝑄𝐶𝐷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&lt;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≪</m:t>
                      </m:r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000" dirty="0" smtClean="0"/>
              </a:p>
              <a:p>
                <a:pPr>
                  <a:spcAft>
                    <a:spcPts val="1200"/>
                  </a:spcAft>
                </a:pPr>
                <a:r>
                  <a:rPr lang="en-US" sz="2000" dirty="0" smtClean="0"/>
                  <a:t>Measure:</a:t>
                </a:r>
              </a:p>
              <a:p>
                <a:pPr marL="342900" indent="-34290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n-US" sz="2000" dirty="0" smtClean="0"/>
                  <a:t>spin-orbit correlations</a:t>
                </a:r>
              </a:p>
              <a:p>
                <a:pPr marL="342900" indent="-342900">
                  <a:spcAft>
                    <a:spcPts val="1200"/>
                  </a:spcAft>
                  <a:buFont typeface="Wingdings" panose="05000000000000000000" pitchFamily="2" charset="2"/>
                  <a:buChar char="§"/>
                </a:pPr>
                <a:r>
                  <a:rPr lang="en-US" sz="2000" dirty="0" smtClean="0"/>
                  <a:t>QCD color gauge invariance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000" dirty="0" smtClean="0"/>
                  <a:t>EIC: move beyond fixed target data</a:t>
                </a:r>
                <a:endParaRPr lang="en-US" sz="20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1226845"/>
                <a:ext cx="3886200" cy="4942379"/>
              </a:xfrm>
              <a:prstGeom prst="rect">
                <a:avLst/>
              </a:prstGeom>
              <a:blipFill rotWithShape="1">
                <a:blip r:embed="rId4"/>
                <a:stretch>
                  <a:fillRect l="-1567" t="-617" b="-1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2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-q2-tm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8201143" cy="5851429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305012" y="163810"/>
                <a:ext cx="6924588" cy="7505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𝑑𝑥𝑑𝑦𝑑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𝑑𝑧𝑑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2000" i="1" smtClean="0">
                          <a:latin typeface="Cambria Math"/>
                          <a:ea typeface="Cambria Math"/>
                        </a:rPr>
                        <m:t>∝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𝑈𝑈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𝑇</m:t>
                          </m:r>
                        </m:sub>
                      </m:sSub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⊥</m:t>
                              </m:r>
                            </m:sub>
                          </m:sSub>
                        </m:e>
                      </m:d>
                      <m:func>
                        <m:func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𝑈𝑇</m:t>
                              </m:r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func>
                                <m:funcPr>
                                  <m:ctrlPr>
                                    <a:rPr lang="en-US" sz="20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 b="0" i="0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𝜑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𝑆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</m:sup>
                          </m:sSubSup>
                        </m:e>
                      </m:func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+⋯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012" y="163810"/>
                <a:ext cx="6924588" cy="75059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648200" y="1143000"/>
                <a:ext cx="1393523" cy="4539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sub>
                        <m:sup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⊥</m:t>
                          </m:r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𝑞</m:t>
                          </m:r>
                        </m:sup>
                      </m:sSubSup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0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1143000"/>
                <a:ext cx="1393523" cy="453907"/>
              </a:xfrm>
              <a:prstGeom prst="rect">
                <a:avLst/>
              </a:prstGeom>
              <a:blipFill rotWithShape="1">
                <a:blip r:embed="rId4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01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SIDIS: Hadron Kinematics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1219200"/>
            <a:ext cx="1214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Cuts:</a:t>
            </a:r>
            <a:br>
              <a:rPr lang="en-US" dirty="0" smtClean="0"/>
            </a:br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&gt;1 </a:t>
            </a:r>
            <a:r>
              <a:rPr lang="en-US" dirty="0" err="1" smtClean="0"/>
              <a:t>GeV</a:t>
            </a:r>
            <a:r>
              <a:rPr lang="en-US" dirty="0" smtClean="0"/>
              <a:t>, 0.01&lt;y&lt;0.95, z&gt;0.1</a:t>
            </a:r>
            <a:endParaRPr lang="en-US" dirty="0"/>
          </a:p>
        </p:txBody>
      </p:sp>
      <p:pic>
        <p:nvPicPr>
          <p:cNvPr id="22" name="Picture 21" descr="EtaVsp.50.100.25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71" y="3962400"/>
            <a:ext cx="7195429" cy="2267429"/>
          </a:xfrm>
          <a:prstGeom prst="rect">
            <a:avLst/>
          </a:prstGeom>
        </p:spPr>
      </p:pic>
      <p:pic>
        <p:nvPicPr>
          <p:cNvPr id="20" name="Picture 19" descr="EtaVsp.10.15.20GeV.SIDIS.Pion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71" y="1390171"/>
            <a:ext cx="7195429" cy="22674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889361" y="1154668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361" y="1154668"/>
                <a:ext cx="157992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244046" y="1143000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046" y="1143000"/>
                <a:ext cx="157992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472376" y="1143000"/>
                <a:ext cx="1528624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20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2376" y="1143000"/>
                <a:ext cx="1528624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 rot="5400000">
                <a:off x="7891108" y="1964198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891108" y="1964198"/>
                <a:ext cx="1668277" cy="48308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616514" y="3733800"/>
                <a:ext cx="154003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514" y="3733800"/>
                <a:ext cx="1540037" cy="48308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115077" y="3733800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10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077" y="3733800"/>
                <a:ext cx="1668277" cy="48308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272837" y="3733800"/>
                <a:ext cx="1668277" cy="48308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</m:t>
                      </m:r>
                      <m:r>
                        <a:rPr lang="en-US" b="0" i="1" dirty="0" smtClean="0">
                          <a:latin typeface="Cambria Math"/>
                        </a:rPr>
                        <m:t>25</m:t>
                      </m:r>
                      <m:r>
                        <a:rPr lang="en-US" i="1" dirty="0" smtClean="0">
                          <a:latin typeface="Cambria Math"/>
                        </a:rPr>
                        <m:t>0 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837" y="3733800"/>
                <a:ext cx="1668277" cy="48308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 rot="5400000">
                <a:off x="7970807" y="4506147"/>
                <a:ext cx="157992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 wrap="none" tIns="91440" bIns="9144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dirty="0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 dirty="0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i="1" dirty="0" smtClean="0">
                          <a:latin typeface="Cambria Math"/>
                        </a:rPr>
                        <m:t> = 1</m:t>
                      </m:r>
                      <m:r>
                        <a:rPr lang="en-US" b="0" i="1" dirty="0" smtClean="0">
                          <a:latin typeface="Cambria Math"/>
                        </a:rPr>
                        <m:t>5</m:t>
                      </m:r>
                      <m:r>
                        <a:rPr lang="en-US" i="1" dirty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 dirty="0" err="1" smtClean="0"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970807" y="4506147"/>
                <a:ext cx="1579920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solidFill>
                  <a:schemeClr val="accent1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Transverse Spin Physics at an EIC</a:t>
            </a: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586660" y="381000"/>
            <a:ext cx="225254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Try 3x3 matrix?</a:t>
            </a:r>
            <a:endParaRPr lang="en-US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68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lear">
      <a:dk1>
        <a:sysClr val="windowText" lastClr="000000"/>
      </a:dk1>
      <a:lt1>
        <a:sysClr val="window" lastClr="FFFFFF"/>
      </a:lt1>
      <a:dk2>
        <a:srgbClr val="3F3F3F"/>
      </a:dk2>
      <a:lt2>
        <a:srgbClr val="BFBFBF"/>
      </a:lt2>
      <a:accent1>
        <a:srgbClr val="0000FF"/>
      </a:accent1>
      <a:accent2>
        <a:srgbClr val="FF0000"/>
      </a:accent2>
      <a:accent3>
        <a:srgbClr val="00FF00"/>
      </a:accent3>
      <a:accent4>
        <a:srgbClr val="FF00FF"/>
      </a:accent4>
      <a:accent5>
        <a:srgbClr val="00FFFF"/>
      </a:accent5>
      <a:accent6>
        <a:srgbClr val="FFFF00"/>
      </a:accent6>
      <a:hlink>
        <a:srgbClr val="0080FF"/>
      </a:hlink>
      <a:folHlink>
        <a:srgbClr val="00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4593</TotalTime>
  <Words>1981</Words>
  <Application>Microsoft Office PowerPoint</Application>
  <PresentationFormat>On-screen Show (4:3)</PresentationFormat>
  <Paragraphs>296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Transverse Spin Physics with an Electron Ion Collider</vt:lpstr>
      <vt:lpstr>The Path Forward</vt:lpstr>
      <vt:lpstr>Open Questions</vt:lpstr>
      <vt:lpstr>The Partonic Picture of the Nucleon</vt:lpstr>
      <vt:lpstr>Deep Inelastic Scattering</vt:lpstr>
      <vt:lpstr>Lepton Kinematics</vt:lpstr>
      <vt:lpstr>Semi-inclusive DIS</vt:lpstr>
      <vt:lpstr>PowerPoint Presentation</vt:lpstr>
      <vt:lpstr>SIDIS: Hadron Kinematics</vt:lpstr>
      <vt:lpstr>SIDIS: Hadron Coverage</vt:lpstr>
      <vt:lpstr>Particle Distribution</vt:lpstr>
      <vt:lpstr>Pseudodata</vt:lpstr>
      <vt:lpstr>Projection for Quark Sivers TMD</vt:lpstr>
      <vt:lpstr>Gluon Sivers from Charm</vt:lpstr>
      <vt:lpstr>Transverse Momentum of Hadrons</vt:lpstr>
      <vt:lpstr>Primordial k_T</vt:lpstr>
      <vt:lpstr>eRHIC</vt:lpstr>
      <vt:lpstr>A Model Detector for eRHIC</vt:lpstr>
      <vt:lpstr>Particle Rates</vt:lpstr>
      <vt:lpstr>ePHENIX / eSTAR</vt:lpstr>
      <vt:lpstr>MEIC</vt:lpstr>
      <vt:lpstr>MEIC Detector</vt:lpstr>
      <vt:lpstr>Summary</vt:lpstr>
      <vt:lpstr>PowerPoint Presentation</vt:lpstr>
      <vt:lpstr>PowerPoint Presentation</vt:lpstr>
      <vt:lpstr>Spatial Imaging of Nucleons</vt:lpstr>
      <vt:lpstr>PowerPoint Presentation</vt:lpstr>
      <vt:lpstr>DVCS Kinematics</vt:lpstr>
      <vt:lpstr>Pseudodata Single Spin Asymmetries</vt:lpstr>
      <vt:lpstr>GPDs &amp; Spatial Imaging</vt:lpstr>
      <vt:lpstr>Gluon Distributions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Eyser, Kjeld Oleg</dc:creator>
  <cp:lastModifiedBy>Eyser, Kjeld Oleg</cp:lastModifiedBy>
  <cp:revision>116</cp:revision>
  <dcterms:created xsi:type="dcterms:W3CDTF">2014-05-09T13:35:47Z</dcterms:created>
  <dcterms:modified xsi:type="dcterms:W3CDTF">2014-06-10T10:50:57Z</dcterms:modified>
</cp:coreProperties>
</file>